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AC4BA-5582-ED67-4D01-13D1F0D00A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CCE7D-9722-610C-C45D-0D6389D79E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87B6D-3428-0F13-049D-DFE4A49ED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6178-1992-429F-AB4A-A57D02B3AAEB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162C7-8AE7-1CDC-E0F4-177B315F3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AE610-AFF6-42D3-0AC4-C0700F67B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343C-6BE0-4F8F-AB24-550BFA922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39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144FA-F31E-7B01-E25A-8D3F98B13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6949F7-0B3D-E258-D36C-45DEBE540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561FF-8843-BB79-E419-5061F70FC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6178-1992-429F-AB4A-A57D02B3AAEB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BEE59-A26F-BBE1-1B5D-D36B6229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B9A3C-4F91-9184-5380-3EF42AB67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343C-6BE0-4F8F-AB24-550BFA922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903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EB47C6-2D8E-A0B0-661A-4D680E48BF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015DB1-D65C-4FDD-C256-C5C7B0EC2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B5536-209D-82B9-17D0-F0CEF1BA6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6178-1992-429F-AB4A-A57D02B3AAEB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41CEB-AC93-E2BA-D0B7-EBB8B600D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B8B02-B336-1F02-4DB5-7DDEF6240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343C-6BE0-4F8F-AB24-550BFA922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585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F25B3-74B1-46B6-B163-D30DDDFDE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54F9-02F5-A2B2-93BB-80FE91E40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A0611-4693-3648-1824-D5952D9B8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6178-1992-429F-AB4A-A57D02B3AAEB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C5E1C-02C3-EFC6-A5C6-AC8474201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953B6B-93E0-5555-7296-3F5234776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343C-6BE0-4F8F-AB24-550BFA922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451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B58EE-EA0E-32A3-E493-72C46BD3F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A50AD-4787-476A-4544-CAFE33DF6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3F888-B4CB-7D1D-EF75-BD53DD427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6178-1992-429F-AB4A-A57D02B3AAEB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47612-6F55-A89F-AB58-B79464E1C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BC5F1-7F6D-6637-5414-149BD5E31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343C-6BE0-4F8F-AB24-550BFA922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28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8BE3A-09BF-42CC-77AA-3398F4306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4791B-138D-3E21-484E-B2E68B4934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3C8228-EB80-0A07-B2D8-38CCF3BC6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31C2DC-9B11-B906-1FEC-34539F217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6178-1992-429F-AB4A-A57D02B3AAEB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C6B2E1-4D64-5022-7305-5F39D9615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241B0-0FC4-46F0-56B4-A7B583E7B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343C-6BE0-4F8F-AB24-550BFA922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539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64A7A-D7DE-8C59-7E9E-0AA1EEC31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900724-EB19-B4C2-2500-949AE0844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6EE629-B464-40C6-4D77-EC8D37875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DCBA0D-9E2E-AFCB-3AB9-726967312D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74CB41-902B-43B8-2877-415A71C3D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97AABC-2462-7D73-7502-DEB1A4D9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6178-1992-429F-AB4A-A57D02B3AAEB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A28964-48DD-F09B-CD1D-EB9EBEB5B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7EC76C-3853-8D76-ECE9-C46D1CE5A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343C-6BE0-4F8F-AB24-550BFA922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271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E6613-D1E3-F58F-4810-EFC5E399D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06016B-A953-CB93-E479-A174CD2A5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6178-1992-429F-AB4A-A57D02B3AAEB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AE2AF4-BA5B-0C8B-422B-9B91948A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2E5E09-A499-EBAD-8728-CEC9985E3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343C-6BE0-4F8F-AB24-550BFA922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98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07E4BA-F133-6658-6596-68D2BC214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6178-1992-429F-AB4A-A57D02B3AAEB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E898A3-8784-94BD-D1D3-870EAF164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AD3682-D856-7B02-F2F1-550EAB633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343C-6BE0-4F8F-AB24-550BFA922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595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0DF1F-D2CE-F69B-D95A-E7AEDB9ED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7E872-C569-A952-334E-56333E3C8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278549-385A-8299-68D7-758509657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2931F-1893-9F3D-B41C-9DF514808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6178-1992-429F-AB4A-A57D02B3AAEB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04F968-326E-05FE-6B03-CF66DDA4D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8605A2-E0F9-68E2-DA0B-EBF9E9BD2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343C-6BE0-4F8F-AB24-550BFA922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098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59E51-4513-8FE3-E47B-5717F64C4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03FC9F-5E9D-4A59-66BA-8AAD903F3D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CD55C9-632E-E485-ABEA-4AF2D237E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3EABA-29D5-A738-1FD1-C35C1872D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6178-1992-429F-AB4A-A57D02B3AAEB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59C161-D317-8154-186C-6EFC56039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4C400-2485-F7A0-6D93-EE490F6D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343C-6BE0-4F8F-AB24-550BFA922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32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F9F566-E692-5204-415C-3A4033361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E56EE0-CF2F-EF4A-8834-5EB1E3CFB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A2C17-340A-8937-5839-1C4D75E8D3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46178-1992-429F-AB4A-A57D02B3AAEB}" type="datetimeFigureOut">
              <a:rPr lang="en-GB" smtClean="0"/>
              <a:t>02/08/2023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59EBE-17F0-74F2-4D93-A83B9DDEC2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6B049-FB09-216F-810B-D0E5DCE3BD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5343C-6BE0-4F8F-AB24-550BFA922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252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4B23D-CC37-7B79-368C-C66281B24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47340"/>
          </a:xfrm>
        </p:spPr>
        <p:txBody>
          <a:bodyPr>
            <a:normAutofit/>
          </a:bodyPr>
          <a:lstStyle/>
          <a:p>
            <a:br>
              <a:rPr lang="ro-RO" sz="3200" b="1" dirty="0"/>
            </a:br>
            <a:br>
              <a:rPr lang="ro-RO" sz="3200" b="1" dirty="0"/>
            </a:br>
            <a:br>
              <a:rPr lang="ro-RO" sz="3200" b="1" dirty="0"/>
            </a:br>
            <a:r>
              <a:rPr lang="ro-RO" sz="2800" b="1" dirty="0">
                <a:solidFill>
                  <a:srgbClr val="0070C0"/>
                </a:solidFill>
              </a:rPr>
              <a:t>CONFERINȚA DE ÎNCHIDERE PROIECT 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5B7B3D-1F75-40A3-C782-0EB759275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6888" y="3333097"/>
            <a:ext cx="9144000" cy="1655762"/>
          </a:xfrm>
        </p:spPr>
        <p:txBody>
          <a:bodyPr>
            <a:normAutofit fontScale="25000" lnSpcReduction="20000"/>
          </a:bodyPr>
          <a:lstStyle/>
          <a:p>
            <a:endParaRPr lang="ro-RO" dirty="0"/>
          </a:p>
          <a:p>
            <a:r>
              <a:rPr lang="ro-RO" sz="4200" b="1" dirty="0"/>
              <a:t>“</a:t>
            </a:r>
            <a:r>
              <a:rPr lang="ro-RO" sz="5500" b="1" dirty="0"/>
              <a:t>EXCEL - Măsuri active pentru ocuparea tinerilor NEETs” POCU/908/1/3/150814</a:t>
            </a:r>
          </a:p>
          <a:p>
            <a:r>
              <a:rPr lang="ro-RO" sz="5500" b="1" dirty="0"/>
              <a:t>Beneficiar Asociația Tehnopol Galați</a:t>
            </a:r>
          </a:p>
          <a:p>
            <a:r>
              <a:rPr lang="ro-RO" sz="4200" dirty="0"/>
              <a:t>Perioada de implementare 10.08.2021-09.08.2023</a:t>
            </a:r>
          </a:p>
          <a:p>
            <a:r>
              <a:rPr lang="ro-RO" sz="4200" dirty="0"/>
              <a:t>Proiect cofinanțat din Fondul Social European prin Programul Operațional Capital Uman 2014 - 2020</a:t>
            </a:r>
          </a:p>
          <a:p>
            <a:r>
              <a:rPr lang="ro-RO" sz="4200" dirty="0"/>
              <a:t>Axa prioritară 1 – Inițiativa “Locuri de muncă pentru tineri”</a:t>
            </a:r>
          </a:p>
          <a:p>
            <a:r>
              <a:rPr lang="ro-RO" sz="4200" dirty="0"/>
              <a:t> Componenta 1-„VIITOR PENTRU TINERII NEETs I” regiunile Sud Vest Oltenia, Sud Est și Sud Muntenia</a:t>
            </a:r>
          </a:p>
          <a:p>
            <a:endParaRPr lang="ro-RO" sz="4200" dirty="0"/>
          </a:p>
          <a:p>
            <a:endParaRPr lang="ro-RO" sz="4200" dirty="0"/>
          </a:p>
          <a:p>
            <a:r>
              <a:rPr lang="ro-RO" sz="4200" dirty="0"/>
              <a:t>  				</a:t>
            </a:r>
            <a:r>
              <a:rPr lang="ro-RO" sz="4200" dirty="0">
                <a:solidFill>
                  <a:srgbClr val="C00000"/>
                </a:solidFill>
              </a:rPr>
              <a:t>„Crede în tine! Implică-te!”</a:t>
            </a:r>
          </a:p>
          <a:p>
            <a:endParaRPr lang="ro-RO" sz="4200" dirty="0"/>
          </a:p>
          <a:p>
            <a:r>
              <a:rPr lang="it-IT" sz="4200" dirty="0"/>
              <a:t>V</a:t>
            </a:r>
            <a:r>
              <a:rPr lang="ro-RO" sz="4200" dirty="0"/>
              <a:t>ă</a:t>
            </a:r>
            <a:r>
              <a:rPr lang="it-IT" sz="4200" dirty="0"/>
              <a:t> mul</a:t>
            </a:r>
            <a:r>
              <a:rPr lang="ro-RO" sz="4200" dirty="0"/>
              <a:t>ț</a:t>
            </a:r>
            <a:r>
              <a:rPr lang="it-IT" sz="4200" dirty="0"/>
              <a:t>umim c</a:t>
            </a:r>
            <a:r>
              <a:rPr lang="ro-RO" sz="4200" dirty="0"/>
              <a:t>ă</a:t>
            </a:r>
            <a:r>
              <a:rPr lang="it-IT" sz="4200" dirty="0"/>
              <a:t> sunte</a:t>
            </a:r>
            <a:r>
              <a:rPr lang="ro-RO" sz="4200" dirty="0"/>
              <a:t>ț</a:t>
            </a:r>
            <a:r>
              <a:rPr lang="it-IT" sz="4200" dirty="0"/>
              <a:t>i ast</a:t>
            </a:r>
            <a:r>
              <a:rPr lang="ro-RO" sz="4200" dirty="0"/>
              <a:t>ă</a:t>
            </a:r>
            <a:r>
              <a:rPr lang="it-IT" sz="4200" dirty="0"/>
              <a:t>zi alaturi de noi</a:t>
            </a:r>
            <a:r>
              <a:rPr lang="ro-RO" sz="4200" dirty="0"/>
              <a:t>!</a:t>
            </a:r>
            <a:r>
              <a:rPr lang="it-IT" sz="4200" dirty="0"/>
              <a:t> </a:t>
            </a:r>
            <a:endParaRPr lang="ro-RO" sz="4200" dirty="0"/>
          </a:p>
          <a:p>
            <a:endParaRPr lang="ro-RO" sz="4200" dirty="0"/>
          </a:p>
          <a:p>
            <a:endParaRPr lang="ro-RO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EBF255-6F5B-04FB-26F4-DF4B8A362B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338" y="838775"/>
            <a:ext cx="5753100" cy="1381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0085148-5C4B-8B2D-775E-81E9195889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5278" y="5257800"/>
            <a:ext cx="1333850" cy="146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859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7F94C-D4DF-6430-E3D2-53D5B0BC4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o-RO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2EFEF-B7A7-8658-6B4D-942EA0874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o-RO" sz="1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sz="1600" b="1" dirty="0"/>
              <a:t>R5.</a:t>
            </a:r>
            <a:r>
              <a:rPr lang="ro-RO" sz="1600" b="1" dirty="0"/>
              <a:t>1- </a:t>
            </a:r>
            <a:r>
              <a:rPr lang="en-GB" sz="1400" dirty="0"/>
              <a:t>60 de </a:t>
            </a:r>
            <a:r>
              <a:rPr lang="en-GB" sz="1400" dirty="0" err="1"/>
              <a:t>tineri</a:t>
            </a:r>
            <a:r>
              <a:rPr lang="en-GB" sz="1400" dirty="0"/>
              <a:t> NEET</a:t>
            </a:r>
            <a:r>
              <a:rPr lang="ro-RO" sz="1400" dirty="0"/>
              <a:t>s</a:t>
            </a:r>
            <a:r>
              <a:rPr lang="en-GB" sz="1400" dirty="0"/>
              <a:t> </a:t>
            </a:r>
            <a:r>
              <a:rPr lang="ro-RO" sz="1400" dirty="0"/>
              <a:t>ș</a:t>
            </a:r>
            <a:r>
              <a:rPr lang="en-GB" sz="1400" dirty="0" err="1"/>
              <a:t>omeri</a:t>
            </a:r>
            <a:r>
              <a:rPr lang="en-GB" sz="1400" dirty="0"/>
              <a:t>, care </a:t>
            </a:r>
            <a:r>
              <a:rPr lang="en-GB" sz="1400" dirty="0" err="1"/>
              <a:t>vor</a:t>
            </a:r>
            <a:r>
              <a:rPr lang="en-GB" sz="1400" dirty="0"/>
              <a:t> beneficia de </a:t>
            </a:r>
            <a:r>
              <a:rPr lang="en-GB" sz="1400" dirty="0" err="1"/>
              <a:t>formare</a:t>
            </a:r>
            <a:r>
              <a:rPr lang="en-GB" sz="1400" dirty="0"/>
              <a:t> </a:t>
            </a:r>
            <a:r>
              <a:rPr lang="en-GB" sz="1400" dirty="0" err="1"/>
              <a:t>antreprenorial</a:t>
            </a:r>
            <a:r>
              <a:rPr lang="ro-RO" sz="1400" dirty="0"/>
              <a:t>ă</a:t>
            </a:r>
            <a:r>
              <a:rPr lang="en-GB" sz="1400" dirty="0"/>
              <a:t>, </a:t>
            </a:r>
            <a:r>
              <a:rPr lang="en-GB" sz="1400" dirty="0" err="1"/>
              <a:t>inclusiv</a:t>
            </a:r>
            <a:r>
              <a:rPr lang="en-GB" sz="1400" dirty="0"/>
              <a:t> a </a:t>
            </a:r>
            <a:r>
              <a:rPr lang="en-GB" sz="1400" dirty="0" err="1"/>
              <a:t>ocup</a:t>
            </a:r>
            <a:r>
              <a:rPr lang="ro-RO" sz="1400" dirty="0"/>
              <a:t>ă</a:t>
            </a:r>
            <a:r>
              <a:rPr lang="en-GB" sz="1400" dirty="0" err="1"/>
              <a:t>rii</a:t>
            </a:r>
            <a:r>
              <a:rPr lang="en-GB" sz="1400" dirty="0"/>
              <a:t> pe </a:t>
            </a:r>
            <a:r>
              <a:rPr lang="en-GB" sz="1400" dirty="0" err="1"/>
              <a:t>cont-propriu</a:t>
            </a:r>
            <a:r>
              <a:rPr lang="en-GB" sz="1400" dirty="0"/>
              <a:t>, </a:t>
            </a:r>
            <a:r>
              <a:rPr lang="en-GB" sz="1400" dirty="0" err="1"/>
              <a:t>activitate</a:t>
            </a:r>
            <a:r>
              <a:rPr lang="en-GB" sz="1400" dirty="0"/>
              <a:t> </a:t>
            </a:r>
            <a:r>
              <a:rPr lang="en-GB" sz="1400" dirty="0" err="1"/>
              <a:t>exclusiv</a:t>
            </a:r>
            <a:r>
              <a:rPr lang="en-GB" sz="1400" dirty="0"/>
              <a:t> </a:t>
            </a:r>
            <a:r>
              <a:rPr lang="en-GB" sz="1400" dirty="0" err="1"/>
              <a:t>pentru</a:t>
            </a:r>
            <a:r>
              <a:rPr lang="en-GB" sz="1400" dirty="0"/>
              <a:t> </a:t>
            </a:r>
            <a:r>
              <a:rPr lang="en-GB" sz="1400" dirty="0" err="1"/>
              <a:t>tinerii</a:t>
            </a:r>
            <a:r>
              <a:rPr lang="en-GB" sz="1400" dirty="0"/>
              <a:t> NEETs </a:t>
            </a:r>
            <a:r>
              <a:rPr lang="ro-RO" sz="1400" dirty="0"/>
              <a:t>ș</a:t>
            </a:r>
            <a:r>
              <a:rPr lang="en-GB" sz="1400" dirty="0" err="1"/>
              <a:t>omeri</a:t>
            </a:r>
            <a:r>
              <a:rPr lang="en-GB" sz="1400" dirty="0"/>
              <a:t> cu </a:t>
            </a:r>
            <a:r>
              <a:rPr lang="en-GB" sz="1400" dirty="0" err="1"/>
              <a:t>nivel</a:t>
            </a:r>
            <a:r>
              <a:rPr lang="en-GB" sz="1400" dirty="0"/>
              <a:t> de </a:t>
            </a:r>
            <a:r>
              <a:rPr lang="ro-RO" sz="1400" dirty="0"/>
              <a:t>ocu</a:t>
            </a:r>
            <a:r>
              <a:rPr lang="en-GB" sz="1400" dirty="0" err="1"/>
              <a:t>pabilitate</a:t>
            </a:r>
            <a:r>
              <a:rPr lang="en-GB" sz="1400" dirty="0"/>
              <a:t> A “u</a:t>
            </a:r>
            <a:r>
              <a:rPr lang="ro-RO" sz="1400" dirty="0"/>
              <a:t>ș</a:t>
            </a:r>
            <a:r>
              <a:rPr lang="en-GB" sz="1400" dirty="0"/>
              <a:t>or </a:t>
            </a:r>
            <a:r>
              <a:rPr lang="en-GB" sz="1400" dirty="0" err="1"/>
              <a:t>ocupabil</a:t>
            </a:r>
            <a:r>
              <a:rPr lang="ro-RO" sz="1400" dirty="0"/>
              <a:t> </a:t>
            </a:r>
            <a:r>
              <a:rPr lang="en-US" sz="1400" dirty="0"/>
              <a:t>“ </a:t>
            </a:r>
            <a:r>
              <a:rPr lang="ro-RO" sz="1400" dirty="0"/>
              <a:t>- </a:t>
            </a:r>
            <a:r>
              <a:rPr lang="ro-RO" sz="1400" b="1" dirty="0">
                <a:solidFill>
                  <a:schemeClr val="accent1"/>
                </a:solidFill>
              </a:rPr>
              <a:t>Au beneficiat de formare antreprenoriala, inclusiv ocupare pe cont propriu,  un număr de 26 de tineri NEETs înscriși în grupul țintă al proiectului, rezultat îndeplinit în procent de 43,33%</a:t>
            </a:r>
          </a:p>
          <a:p>
            <a:pPr marL="0" indent="0">
              <a:buNone/>
            </a:pPr>
            <a:endParaRPr lang="ro-RO" sz="1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o-RO" sz="1600" b="1" dirty="0"/>
              <a:t>R5.2 </a:t>
            </a:r>
            <a:r>
              <a:rPr lang="ro-RO" sz="1400" dirty="0"/>
              <a:t>– 9 tineri NEETs care încep o activitate independentă – </a:t>
            </a:r>
            <a:r>
              <a:rPr lang="ro-RO" sz="1400" b="1" dirty="0">
                <a:solidFill>
                  <a:schemeClr val="accent1"/>
                </a:solidFill>
              </a:rPr>
              <a:t>La concursul de selecție a planurilor de afaceri organizat în cadrul proiectului, depuse de către tinerii care au urmat cursul de competențe antreprenoriale,  au fost selectate 9 planuri de afaceri și s-au  înființat 9 firme noi (societați comerciale). Au fost semnate 9 contracte de subvenție și fiecare firmă nou înființată a primit o subvenție de pană la 25.000 de euro. Suma totală a subvențiilor acordate a fost de 1.091.443 lei, rezultat îndeplinit în procent de 100%</a:t>
            </a:r>
          </a:p>
          <a:p>
            <a:pPr marL="0" indent="0">
              <a:buNone/>
            </a:pPr>
            <a:endParaRPr lang="ro-RO" sz="14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ro-RO" sz="1400" b="1" i="1" dirty="0"/>
              <a:t>Firmele nou-înființate sunt monitorizate 12 luni în perioada de implementare a proiectului și 6 luni în perioada de sustenabilitate.</a:t>
            </a:r>
          </a:p>
          <a:p>
            <a:pPr marL="0" indent="0" algn="ctr">
              <a:buNone/>
            </a:pPr>
            <a:r>
              <a:rPr lang="ro-RO" sz="1400" b="1" i="1" dirty="0"/>
              <a:t>4 dintre firme funcționează în mediul rural ( comerț cu peleți și brichete, salon de înfrumusețare si remodelare corporală, cafenea, salon manichiură-pedichiură) și 5 în mediul urban ( cabinet de tehnică dentară, sală de jocuri video, salon de cosmetică și machiaj, magazin tip outlet, atelier proiectare și producție mobilier).</a:t>
            </a:r>
          </a:p>
          <a:p>
            <a:pPr marL="0" indent="0" algn="ctr">
              <a:buNone/>
            </a:pPr>
            <a:endParaRPr lang="ro-RO" sz="1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o-RO" sz="1200" dirty="0"/>
          </a:p>
          <a:p>
            <a:pPr marL="0" indent="0">
              <a:buNone/>
            </a:pPr>
            <a:endParaRPr lang="en-GB" b="1" dirty="0">
              <a:solidFill>
                <a:srgbClr val="00B05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108DC8-5C71-48AA-2A93-647D728CF9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057" y="337343"/>
            <a:ext cx="57531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387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7F94C-D4DF-6430-E3D2-53D5B0BC4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o-RO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2EFEF-B7A7-8658-6B4D-942EA0874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o-RO" sz="12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ro-RO" sz="1600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ro-RO" sz="1600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ro-RO" sz="2400" b="1" dirty="0"/>
              <a:t>Mulțumim echipei de proiect și tuturor celor care ne-au sprijinit </a:t>
            </a:r>
          </a:p>
          <a:p>
            <a:pPr marL="0" indent="0" algn="ctr">
              <a:buNone/>
            </a:pPr>
            <a:r>
              <a:rPr lang="ro-RO" sz="2400" b="1" dirty="0"/>
              <a:t>în implementarea proiectului!</a:t>
            </a:r>
          </a:p>
          <a:p>
            <a:pPr marL="0" indent="0" algn="ctr">
              <a:buNone/>
            </a:pPr>
            <a:endParaRPr lang="ro-RO" sz="2400" b="1" dirty="0"/>
          </a:p>
          <a:p>
            <a:pPr marL="0" indent="0" algn="ctr">
              <a:buNone/>
            </a:pPr>
            <a:r>
              <a:rPr lang="ro-RO" sz="2400" b="1" dirty="0"/>
              <a:t>Succes în continuare tinerilor antreprenori!</a:t>
            </a:r>
          </a:p>
          <a:p>
            <a:pPr marL="0" indent="0">
              <a:buNone/>
            </a:pPr>
            <a:endParaRPr lang="ro-RO" sz="1400" dirty="0"/>
          </a:p>
          <a:p>
            <a:pPr marL="0" indent="0">
              <a:buNone/>
            </a:pPr>
            <a:endParaRPr lang="en-GB" b="1" dirty="0">
              <a:solidFill>
                <a:srgbClr val="00B05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108DC8-5C71-48AA-2A93-647D728CF9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057" y="337343"/>
            <a:ext cx="57531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175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FB097-D92F-EB5C-BD76-F91C4A727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o-RO" dirty="0"/>
            </a:br>
            <a:br>
              <a:rPr lang="ro-RO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01649-8C3F-7C87-40A9-1080B6C02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60511" cy="4351338"/>
          </a:xfrm>
        </p:spPr>
        <p:txBody>
          <a:bodyPr/>
          <a:lstStyle/>
          <a:p>
            <a:pPr algn="just"/>
            <a:r>
              <a:rPr lang="en-GB" sz="1800" b="1" dirty="0" err="1"/>
              <a:t>Asociația</a:t>
            </a:r>
            <a:r>
              <a:rPr lang="en-GB" sz="1800" b="1" dirty="0"/>
              <a:t> TEHNOPOL </a:t>
            </a:r>
            <a:r>
              <a:rPr lang="en-GB" sz="1800" b="1" dirty="0" err="1"/>
              <a:t>Galați</a:t>
            </a:r>
            <a:r>
              <a:rPr lang="en-GB" sz="1800" b="1" dirty="0"/>
              <a:t> </a:t>
            </a:r>
            <a:r>
              <a:rPr lang="ro-RO" sz="1800" dirty="0"/>
              <a:t>a </a:t>
            </a:r>
            <a:r>
              <a:rPr lang="en-GB" sz="1800" dirty="0"/>
              <a:t>implement</a:t>
            </a:r>
            <a:r>
              <a:rPr lang="ro-RO" sz="1800" dirty="0"/>
              <a:t>at</a:t>
            </a:r>
            <a:r>
              <a:rPr lang="en-GB" sz="1800" dirty="0"/>
              <a:t> </a:t>
            </a:r>
            <a:r>
              <a:rPr lang="en-GB" sz="1800" dirty="0" err="1"/>
              <a:t>începând</a:t>
            </a:r>
            <a:r>
              <a:rPr lang="en-GB" sz="1800" dirty="0"/>
              <a:t> cu data de 10.08.2021, </a:t>
            </a:r>
            <a:r>
              <a:rPr lang="ro-RO" sz="1800" dirty="0"/>
              <a:t>î</a:t>
            </a:r>
            <a:r>
              <a:rPr lang="en-GB" sz="1800" dirty="0"/>
              <a:t>n </a:t>
            </a:r>
            <a:r>
              <a:rPr lang="en-GB" sz="1800" dirty="0" err="1"/>
              <a:t>parteneriat</a:t>
            </a:r>
            <a:r>
              <a:rPr lang="en-GB" sz="1800" dirty="0"/>
              <a:t> cu </a:t>
            </a:r>
            <a:r>
              <a:rPr lang="en-GB" sz="1800" b="1" dirty="0" err="1"/>
              <a:t>Agentia</a:t>
            </a:r>
            <a:r>
              <a:rPr lang="en-GB" sz="1800" b="1" dirty="0"/>
              <a:t> </a:t>
            </a:r>
            <a:r>
              <a:rPr lang="en-GB" sz="1800" b="1" dirty="0" err="1"/>
              <a:t>Judeteana</a:t>
            </a:r>
            <a:r>
              <a:rPr lang="en-GB" sz="1800" b="1" dirty="0"/>
              <a:t> </a:t>
            </a:r>
            <a:r>
              <a:rPr lang="en-GB" sz="1800" b="1" dirty="0" err="1"/>
              <a:t>pentru</a:t>
            </a:r>
            <a:r>
              <a:rPr lang="en-GB" sz="1800" b="1" dirty="0"/>
              <a:t> </a:t>
            </a:r>
            <a:r>
              <a:rPr lang="en-GB" sz="1800" b="1" dirty="0" err="1"/>
              <a:t>Ocuparea</a:t>
            </a:r>
            <a:r>
              <a:rPr lang="en-GB" sz="1800" b="1" dirty="0"/>
              <a:t> </a:t>
            </a:r>
            <a:r>
              <a:rPr lang="en-GB" sz="1800" b="1" dirty="0" err="1"/>
              <a:t>Fortei</a:t>
            </a:r>
            <a:r>
              <a:rPr lang="en-GB" sz="1800" b="1" dirty="0"/>
              <a:t> de </a:t>
            </a:r>
            <a:r>
              <a:rPr lang="en-GB" sz="1800" b="1" dirty="0" err="1"/>
              <a:t>Munca</a:t>
            </a:r>
            <a:r>
              <a:rPr lang="en-GB" sz="1800" b="1" dirty="0"/>
              <a:t> Galati </a:t>
            </a:r>
            <a:r>
              <a:rPr lang="en-GB" sz="1800" dirty="0"/>
              <a:t>(P1)</a:t>
            </a:r>
            <a:r>
              <a:rPr lang="ro-RO" sz="1800" dirty="0"/>
              <a:t>, </a:t>
            </a:r>
            <a:r>
              <a:rPr lang="en-GB" sz="1800" b="1" dirty="0"/>
              <a:t>Get You Hired SRL </a:t>
            </a:r>
            <a:r>
              <a:rPr lang="en-GB" sz="1800" dirty="0"/>
              <a:t>(P2</a:t>
            </a:r>
            <a:r>
              <a:rPr lang="ro-RO" sz="1800" dirty="0"/>
              <a:t> în perioada 10.08.2021-30.03.2022) și </a:t>
            </a:r>
            <a:r>
              <a:rPr lang="ro-RO" sz="1800" b="1" dirty="0"/>
              <a:t>Centrul de Consultanță și Studii Europene SRL </a:t>
            </a:r>
            <a:r>
              <a:rPr lang="ro-RO" sz="1800" dirty="0"/>
              <a:t>(P3 în perioada14.09.2022-09.08.2023), </a:t>
            </a:r>
            <a:r>
              <a:rPr lang="en-GB" sz="1800" dirty="0"/>
              <a:t> </a:t>
            </a:r>
            <a:r>
              <a:rPr lang="en-GB" sz="1800" dirty="0" err="1"/>
              <a:t>proiectul</a:t>
            </a:r>
            <a:r>
              <a:rPr lang="en-GB" sz="1800" dirty="0"/>
              <a:t> „ EXCEL - </a:t>
            </a:r>
            <a:r>
              <a:rPr lang="en-GB" sz="1800" dirty="0" err="1"/>
              <a:t>Măsuri</a:t>
            </a:r>
            <a:r>
              <a:rPr lang="en-GB" sz="1800" dirty="0"/>
              <a:t> active </a:t>
            </a:r>
            <a:r>
              <a:rPr lang="en-GB" sz="1800" dirty="0" err="1"/>
              <a:t>pentru</a:t>
            </a:r>
            <a:r>
              <a:rPr lang="en-GB" sz="1800" dirty="0"/>
              <a:t> </a:t>
            </a:r>
            <a:r>
              <a:rPr lang="en-GB" sz="1800" dirty="0" err="1"/>
              <a:t>ocuparea</a:t>
            </a:r>
            <a:r>
              <a:rPr lang="en-GB" sz="1800" dirty="0"/>
              <a:t> </a:t>
            </a:r>
            <a:r>
              <a:rPr lang="en-GB" sz="1800" dirty="0" err="1"/>
              <a:t>tinerilor</a:t>
            </a:r>
            <a:r>
              <a:rPr lang="en-GB" sz="1800" dirty="0"/>
              <a:t> NEETs”. </a:t>
            </a:r>
          </a:p>
          <a:p>
            <a:pPr algn="just"/>
            <a:r>
              <a:rPr lang="en-GB" sz="1800" dirty="0" err="1"/>
              <a:t>Proiectul</a:t>
            </a:r>
            <a:r>
              <a:rPr lang="en-GB" sz="1800" dirty="0"/>
              <a:t> </a:t>
            </a:r>
            <a:r>
              <a:rPr lang="en-GB" sz="1800" dirty="0" err="1"/>
              <a:t>este</a:t>
            </a:r>
            <a:r>
              <a:rPr lang="en-GB" sz="1800" dirty="0"/>
              <a:t> </a:t>
            </a:r>
            <a:r>
              <a:rPr lang="en-GB" sz="1800" dirty="0" err="1"/>
              <a:t>cofinanțat</a:t>
            </a:r>
            <a:r>
              <a:rPr lang="en-GB" sz="1800" dirty="0"/>
              <a:t> </a:t>
            </a:r>
            <a:r>
              <a:rPr lang="ro-RO" sz="1800" dirty="0"/>
              <a:t>din Fondul Social European </a:t>
            </a:r>
            <a:r>
              <a:rPr lang="en-GB" sz="1800" dirty="0" err="1"/>
              <a:t>prin</a:t>
            </a:r>
            <a:r>
              <a:rPr lang="en-GB" sz="1800" dirty="0"/>
              <a:t> </a:t>
            </a:r>
            <a:r>
              <a:rPr lang="en-GB" sz="1800" dirty="0" err="1"/>
              <a:t>Programul</a:t>
            </a:r>
            <a:r>
              <a:rPr lang="en-GB" sz="1800" dirty="0"/>
              <a:t> </a:t>
            </a:r>
            <a:r>
              <a:rPr lang="en-GB" sz="1800" dirty="0" err="1"/>
              <a:t>Operațional</a:t>
            </a:r>
            <a:r>
              <a:rPr lang="en-GB" sz="1800" dirty="0"/>
              <a:t> Capital Uman 2014 – 2020, </a:t>
            </a:r>
            <a:r>
              <a:rPr lang="en-GB" sz="1800" dirty="0" err="1"/>
              <a:t>Axa</a:t>
            </a:r>
            <a:r>
              <a:rPr lang="en-GB" sz="1800" dirty="0"/>
              <a:t> </a:t>
            </a:r>
            <a:r>
              <a:rPr lang="en-GB" sz="1800" dirty="0" err="1"/>
              <a:t>prioritară</a:t>
            </a:r>
            <a:r>
              <a:rPr lang="en-GB" sz="1800" dirty="0"/>
              <a:t> 1 – </a:t>
            </a:r>
            <a:r>
              <a:rPr lang="en-GB" sz="1800" dirty="0" err="1"/>
              <a:t>Inițiativa</a:t>
            </a:r>
            <a:r>
              <a:rPr lang="en-GB" sz="1800" dirty="0"/>
              <a:t> „</a:t>
            </a:r>
            <a:r>
              <a:rPr lang="en-GB" sz="1800" dirty="0" err="1"/>
              <a:t>Locuri</a:t>
            </a:r>
            <a:r>
              <a:rPr lang="en-GB" sz="1800" dirty="0"/>
              <a:t> de </a:t>
            </a:r>
            <a:r>
              <a:rPr lang="en-GB" sz="1800" dirty="0" err="1"/>
              <a:t>muncă</a:t>
            </a:r>
            <a:r>
              <a:rPr lang="en-GB" sz="1800" dirty="0"/>
              <a:t> </a:t>
            </a:r>
            <a:r>
              <a:rPr lang="en-GB" sz="1800" dirty="0" err="1"/>
              <a:t>pentru</a:t>
            </a:r>
            <a:r>
              <a:rPr lang="en-GB" sz="1800" dirty="0"/>
              <a:t> </a:t>
            </a:r>
            <a:r>
              <a:rPr lang="en-GB" sz="1800" dirty="0" err="1"/>
              <a:t>tineri</a:t>
            </a:r>
            <a:r>
              <a:rPr lang="en-GB" sz="1800" dirty="0"/>
              <a:t>”, Componenta 1 - „VIITOR PENTRU TINERII NEETs I” </a:t>
            </a:r>
            <a:r>
              <a:rPr lang="en-GB" sz="1800" dirty="0" err="1"/>
              <a:t>regiunile</a:t>
            </a:r>
            <a:r>
              <a:rPr lang="en-GB" sz="1800" dirty="0"/>
              <a:t> Sud Vest </a:t>
            </a:r>
            <a:r>
              <a:rPr lang="en-GB" sz="1800" dirty="0" err="1"/>
              <a:t>Oltenia</a:t>
            </a:r>
            <a:r>
              <a:rPr lang="en-GB" sz="1800" dirty="0"/>
              <a:t>, Sud Est </a:t>
            </a:r>
            <a:r>
              <a:rPr lang="en-GB" sz="1800" dirty="0" err="1"/>
              <a:t>si</a:t>
            </a:r>
            <a:r>
              <a:rPr lang="en-GB" sz="1800" dirty="0"/>
              <a:t> Sud </a:t>
            </a:r>
            <a:r>
              <a:rPr lang="en-GB" sz="1800" dirty="0" err="1"/>
              <a:t>Muntenia</a:t>
            </a:r>
            <a:r>
              <a:rPr lang="ro-RO" sz="1800" dirty="0"/>
              <a:t>, </a:t>
            </a:r>
            <a:r>
              <a:rPr lang="en-GB" sz="1800" dirty="0" err="1"/>
              <a:t>Obiectivul</a:t>
            </a:r>
            <a:r>
              <a:rPr lang="en-GB" sz="1800" dirty="0"/>
              <a:t> specific OS1.1 – ,,</a:t>
            </a:r>
            <a:r>
              <a:rPr lang="en-GB" sz="1800" dirty="0" err="1"/>
              <a:t>Cresterea</a:t>
            </a:r>
            <a:r>
              <a:rPr lang="en-GB" sz="1800" dirty="0"/>
              <a:t> </a:t>
            </a:r>
            <a:r>
              <a:rPr lang="en-GB" sz="1800" dirty="0" err="1"/>
              <a:t>ocuparii</a:t>
            </a:r>
            <a:r>
              <a:rPr lang="en-GB" sz="1800" dirty="0"/>
              <a:t> </a:t>
            </a:r>
            <a:r>
              <a:rPr lang="en-GB" sz="1800" dirty="0" err="1"/>
              <a:t>tinerilor</a:t>
            </a:r>
            <a:r>
              <a:rPr lang="en-GB" sz="1800" dirty="0"/>
              <a:t> NEETs </a:t>
            </a:r>
            <a:r>
              <a:rPr lang="en-GB" sz="1800" dirty="0" err="1"/>
              <a:t>someri</a:t>
            </a:r>
            <a:r>
              <a:rPr lang="en-GB" sz="1800" dirty="0"/>
              <a:t> cu </a:t>
            </a:r>
            <a:r>
              <a:rPr lang="en-GB" sz="1800" dirty="0" err="1"/>
              <a:t>varsta</a:t>
            </a:r>
            <a:r>
              <a:rPr lang="en-GB" sz="1800" dirty="0"/>
              <a:t> </a:t>
            </a:r>
            <a:r>
              <a:rPr lang="en-GB" sz="1800" dirty="0" err="1"/>
              <a:t>intre</a:t>
            </a:r>
            <a:r>
              <a:rPr lang="en-GB" sz="1800" dirty="0"/>
              <a:t> 16-29 ani, </a:t>
            </a:r>
            <a:r>
              <a:rPr lang="en-GB" sz="1800" dirty="0" err="1"/>
              <a:t>inregistrati</a:t>
            </a:r>
            <a:r>
              <a:rPr lang="en-GB" sz="1800" dirty="0"/>
              <a:t> la </a:t>
            </a:r>
            <a:r>
              <a:rPr lang="en-GB" sz="1800" dirty="0" err="1"/>
              <a:t>Serviciul</a:t>
            </a:r>
            <a:r>
              <a:rPr lang="en-GB" sz="1800" dirty="0"/>
              <a:t> Public de </a:t>
            </a:r>
            <a:r>
              <a:rPr lang="en-GB" sz="1800" dirty="0" err="1"/>
              <a:t>Ocupare</a:t>
            </a:r>
            <a:r>
              <a:rPr lang="en-GB" sz="1800" dirty="0"/>
              <a:t>, cu </a:t>
            </a:r>
            <a:r>
              <a:rPr lang="en-GB" sz="1800" dirty="0" err="1"/>
              <a:t>rezidenta</a:t>
            </a:r>
            <a:r>
              <a:rPr lang="en-GB" sz="1800" dirty="0"/>
              <a:t> in </a:t>
            </a:r>
            <a:r>
              <a:rPr lang="en-GB" sz="1800" dirty="0" err="1"/>
              <a:t>regiunile</a:t>
            </a:r>
            <a:r>
              <a:rPr lang="en-GB" sz="1800" dirty="0"/>
              <a:t> </a:t>
            </a:r>
            <a:r>
              <a:rPr lang="en-GB" sz="1800" dirty="0" err="1"/>
              <a:t>eligibile</a:t>
            </a:r>
            <a:r>
              <a:rPr lang="en-GB" sz="1800" dirty="0"/>
              <a:t>” </a:t>
            </a:r>
            <a:r>
              <a:rPr lang="en-GB" sz="1800" dirty="0" err="1"/>
              <a:t>si</a:t>
            </a:r>
            <a:r>
              <a:rPr lang="en-GB" sz="1800" dirty="0"/>
              <a:t> OS 1.2 - ,,</a:t>
            </a:r>
            <a:r>
              <a:rPr lang="en-GB" sz="1800" dirty="0" err="1"/>
              <a:t>Imbunatatirea</a:t>
            </a:r>
            <a:r>
              <a:rPr lang="en-GB" sz="1800" dirty="0"/>
              <a:t> </a:t>
            </a:r>
            <a:r>
              <a:rPr lang="en-GB" sz="1800" dirty="0" err="1"/>
              <a:t>nivelului</a:t>
            </a:r>
            <a:r>
              <a:rPr lang="en-GB" sz="1800" dirty="0"/>
              <a:t> de </a:t>
            </a:r>
            <a:r>
              <a:rPr lang="en-GB" sz="1800" dirty="0" err="1"/>
              <a:t>competente</a:t>
            </a:r>
            <a:r>
              <a:rPr lang="en-GB" sz="1800" dirty="0"/>
              <a:t>, </a:t>
            </a:r>
            <a:r>
              <a:rPr lang="en-GB" sz="1800" dirty="0" err="1"/>
              <a:t>inclusiv</a:t>
            </a:r>
            <a:r>
              <a:rPr lang="en-GB" sz="1800" dirty="0"/>
              <a:t> </a:t>
            </a:r>
            <a:r>
              <a:rPr lang="en-GB" sz="1800" dirty="0" err="1"/>
              <a:t>prin</a:t>
            </a:r>
            <a:r>
              <a:rPr lang="en-GB" sz="1800" dirty="0"/>
              <a:t> </a:t>
            </a:r>
            <a:r>
              <a:rPr lang="en-GB" sz="1800" dirty="0" err="1"/>
              <a:t>evaluarea</a:t>
            </a:r>
            <a:r>
              <a:rPr lang="en-GB" sz="1800" dirty="0"/>
              <a:t> </a:t>
            </a:r>
            <a:r>
              <a:rPr lang="en-GB" sz="1800" dirty="0" err="1"/>
              <a:t>si</a:t>
            </a:r>
            <a:r>
              <a:rPr lang="en-GB" sz="1800" dirty="0"/>
              <a:t> </a:t>
            </a:r>
            <a:r>
              <a:rPr lang="en-GB" sz="1800" dirty="0" err="1"/>
              <a:t>certificarea</a:t>
            </a:r>
            <a:r>
              <a:rPr lang="en-GB" sz="1800" dirty="0"/>
              <a:t> </a:t>
            </a:r>
            <a:r>
              <a:rPr lang="en-GB" sz="1800" dirty="0" err="1"/>
              <a:t>competentelor</a:t>
            </a:r>
            <a:r>
              <a:rPr lang="en-GB" sz="1800" dirty="0"/>
              <a:t> </a:t>
            </a:r>
            <a:r>
              <a:rPr lang="en-GB" sz="1800" dirty="0" err="1"/>
              <a:t>dobandite</a:t>
            </a:r>
            <a:r>
              <a:rPr lang="en-GB" sz="1800" dirty="0"/>
              <a:t> in </a:t>
            </a:r>
            <a:r>
              <a:rPr lang="en-GB" sz="1800" dirty="0" err="1"/>
              <a:t>sistem</a:t>
            </a:r>
            <a:r>
              <a:rPr lang="en-GB" sz="1800" dirty="0"/>
              <a:t> non-formal </a:t>
            </a:r>
            <a:r>
              <a:rPr lang="en-GB" sz="1800" dirty="0" err="1"/>
              <a:t>si</a:t>
            </a:r>
            <a:r>
              <a:rPr lang="en-GB" sz="1800" dirty="0"/>
              <a:t> informal al </a:t>
            </a:r>
            <a:r>
              <a:rPr lang="en-GB" sz="1800" dirty="0" err="1"/>
              <a:t>tinerilor</a:t>
            </a:r>
            <a:r>
              <a:rPr lang="en-GB" sz="1800" dirty="0"/>
              <a:t> NEETs, </a:t>
            </a:r>
            <a:r>
              <a:rPr lang="en-GB" sz="1800" dirty="0" err="1"/>
              <a:t>someri</a:t>
            </a:r>
            <a:r>
              <a:rPr lang="en-GB" sz="1800" dirty="0"/>
              <a:t> cu </a:t>
            </a:r>
            <a:r>
              <a:rPr lang="en-GB" sz="1800" dirty="0" err="1"/>
              <a:t>varsta</a:t>
            </a:r>
            <a:r>
              <a:rPr lang="en-GB" sz="1800" dirty="0"/>
              <a:t> </a:t>
            </a:r>
            <a:r>
              <a:rPr lang="en-GB" sz="1800" dirty="0" err="1"/>
              <a:t>intre</a:t>
            </a:r>
            <a:r>
              <a:rPr lang="en-GB" sz="1800" dirty="0"/>
              <a:t> 16-29 ani, </a:t>
            </a:r>
            <a:r>
              <a:rPr lang="ro-RO" sz="1800" dirty="0"/>
              <a:t>î</a:t>
            </a:r>
            <a:r>
              <a:rPr lang="en-GB" sz="1800" dirty="0" err="1"/>
              <a:t>nregistrati</a:t>
            </a:r>
            <a:r>
              <a:rPr lang="en-GB" sz="1800" dirty="0"/>
              <a:t> la </a:t>
            </a:r>
            <a:r>
              <a:rPr lang="en-GB" sz="1800" dirty="0" err="1"/>
              <a:t>Serviciul</a:t>
            </a:r>
            <a:r>
              <a:rPr lang="en-GB" sz="1800" dirty="0"/>
              <a:t> Public de </a:t>
            </a:r>
            <a:r>
              <a:rPr lang="en-GB" sz="1800" dirty="0" err="1"/>
              <a:t>Ocupare</a:t>
            </a:r>
            <a:r>
              <a:rPr lang="en-GB" sz="1800" dirty="0"/>
              <a:t>, cu </a:t>
            </a:r>
            <a:r>
              <a:rPr lang="en-GB" sz="1800" dirty="0" err="1"/>
              <a:t>rezidenta</a:t>
            </a:r>
            <a:r>
              <a:rPr lang="en-GB" sz="1800" dirty="0"/>
              <a:t> in </a:t>
            </a:r>
            <a:r>
              <a:rPr lang="en-GB" sz="1800" dirty="0" err="1"/>
              <a:t>regiunile</a:t>
            </a:r>
            <a:r>
              <a:rPr lang="en-GB" sz="1800" dirty="0"/>
              <a:t> </a:t>
            </a:r>
            <a:r>
              <a:rPr lang="en-GB" sz="1800" dirty="0" err="1"/>
              <a:t>eligibile</a:t>
            </a:r>
            <a:r>
              <a:rPr lang="en-GB" sz="1800" dirty="0"/>
              <a:t>”</a:t>
            </a:r>
            <a:endParaRPr lang="ro-RO" sz="1800" dirty="0"/>
          </a:p>
          <a:p>
            <a:pPr algn="just"/>
            <a:r>
              <a:rPr lang="en-GB" sz="1800" dirty="0"/>
              <a:t>Nr. contract </a:t>
            </a:r>
            <a:r>
              <a:rPr lang="en-GB" sz="1800" dirty="0" err="1"/>
              <a:t>finanțare</a:t>
            </a:r>
            <a:r>
              <a:rPr lang="en-GB" sz="1800" dirty="0"/>
              <a:t> POCU/908/1/3/150814</a:t>
            </a:r>
            <a:r>
              <a:rPr lang="ro-RO" sz="1800" dirty="0"/>
              <a:t>.</a:t>
            </a:r>
            <a:endParaRPr lang="en-GB" sz="1800" dirty="0"/>
          </a:p>
          <a:p>
            <a:pPr algn="just"/>
            <a:r>
              <a:rPr lang="en-GB" sz="1800" dirty="0" err="1"/>
              <a:t>Durata</a:t>
            </a:r>
            <a:r>
              <a:rPr lang="en-GB" sz="1800" dirty="0"/>
              <a:t> de </a:t>
            </a:r>
            <a:r>
              <a:rPr lang="en-GB" sz="1800" dirty="0" err="1"/>
              <a:t>implementare</a:t>
            </a:r>
            <a:r>
              <a:rPr lang="en-GB" sz="1800" dirty="0"/>
              <a:t> a </a:t>
            </a:r>
            <a:r>
              <a:rPr lang="en-GB" sz="1800" dirty="0" err="1"/>
              <a:t>proiectului</a:t>
            </a:r>
            <a:r>
              <a:rPr lang="en-GB" sz="1800" dirty="0"/>
              <a:t> 24 </a:t>
            </a:r>
            <a:r>
              <a:rPr lang="en-GB" sz="1800" dirty="0" err="1"/>
              <a:t>luni</a:t>
            </a:r>
            <a:r>
              <a:rPr lang="ro-RO" sz="1800" dirty="0"/>
              <a:t>, în perioada </a:t>
            </a:r>
            <a:r>
              <a:rPr lang="ro-RO" sz="1800" b="1" dirty="0"/>
              <a:t>10.08.2021-09.08.2023.</a:t>
            </a:r>
            <a:endParaRPr lang="en-GB" sz="1800" b="1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91AD7F-0754-3F6A-7995-FA298B7031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057" y="337343"/>
            <a:ext cx="57531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19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EDAC1-E2EA-A9AF-3F5E-18AB4DF04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o-RO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DCFC5-FB5F-85AA-FEDE-2BEE0556E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o-RO" sz="32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o-RO" dirty="0">
                <a:solidFill>
                  <a:schemeClr val="accent1"/>
                </a:solidFill>
              </a:rPr>
              <a:t> </a:t>
            </a:r>
            <a:r>
              <a:rPr lang="en-GB" dirty="0" err="1">
                <a:solidFill>
                  <a:schemeClr val="accent1"/>
                </a:solidFill>
              </a:rPr>
              <a:t>Bugetul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dirty="0" err="1">
                <a:solidFill>
                  <a:schemeClr val="accent1"/>
                </a:solidFill>
              </a:rPr>
              <a:t>proiectului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dirty="0" err="1">
                <a:solidFill>
                  <a:schemeClr val="accent1"/>
                </a:solidFill>
              </a:rPr>
              <a:t>este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b="1" dirty="0">
                <a:solidFill>
                  <a:schemeClr val="accent1"/>
                </a:solidFill>
              </a:rPr>
              <a:t>4.647.050,49 lei</a:t>
            </a:r>
            <a:r>
              <a:rPr lang="en-GB" dirty="0">
                <a:solidFill>
                  <a:schemeClr val="accent1"/>
                </a:solidFill>
              </a:rPr>
              <a:t>, din care:</a:t>
            </a:r>
            <a:endParaRPr lang="ro-RO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GB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ro-RO" sz="2400" dirty="0"/>
              <a:t>  </a:t>
            </a:r>
            <a:r>
              <a:rPr lang="en-GB" sz="2400" dirty="0" err="1"/>
              <a:t>Valoare</a:t>
            </a:r>
            <a:r>
              <a:rPr lang="en-GB" sz="2400" dirty="0"/>
              <a:t> </a:t>
            </a:r>
            <a:r>
              <a:rPr lang="en-GB" sz="2400" dirty="0" err="1"/>
              <a:t>eligibilă</a:t>
            </a:r>
            <a:r>
              <a:rPr lang="en-GB" sz="2400" dirty="0"/>
              <a:t> </a:t>
            </a:r>
            <a:r>
              <a:rPr lang="en-GB" sz="2400" dirty="0" err="1"/>
              <a:t>nerambursabilă</a:t>
            </a:r>
            <a:r>
              <a:rPr lang="en-GB" sz="2400" dirty="0"/>
              <a:t>: </a:t>
            </a:r>
            <a:r>
              <a:rPr lang="en-GB" sz="2400" b="1" dirty="0"/>
              <a:t>4.509.901,49 lei;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o-RO" sz="2400" dirty="0"/>
              <a:t>  </a:t>
            </a:r>
            <a:r>
              <a:rPr lang="en-GB" sz="2400" dirty="0" err="1"/>
              <a:t>Valoare</a:t>
            </a:r>
            <a:r>
              <a:rPr lang="en-GB" sz="2400" dirty="0"/>
              <a:t> </a:t>
            </a:r>
            <a:r>
              <a:rPr lang="en-GB" sz="2400" dirty="0" err="1"/>
              <a:t>cofinanțare</a:t>
            </a:r>
            <a:r>
              <a:rPr lang="en-GB" sz="2400" dirty="0"/>
              <a:t> </a:t>
            </a:r>
            <a:r>
              <a:rPr lang="en-GB" sz="2400" dirty="0" err="1"/>
              <a:t>eligibilă</a:t>
            </a:r>
            <a:r>
              <a:rPr lang="en-GB" sz="2400" dirty="0"/>
              <a:t> a </a:t>
            </a:r>
            <a:r>
              <a:rPr lang="en-GB" sz="2400" dirty="0" err="1"/>
              <a:t>beneficiarului</a:t>
            </a:r>
            <a:r>
              <a:rPr lang="en-GB" sz="2400" dirty="0"/>
              <a:t>: </a:t>
            </a:r>
            <a:r>
              <a:rPr lang="en-GB" sz="2400" b="1" dirty="0"/>
              <a:t>137.149,00 lei.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76EAC3-6E3A-8DB2-864A-7B07A7C312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057" y="337343"/>
            <a:ext cx="57531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937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DC472-654B-AD01-9F8B-F25B5319B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o-RO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B9DE5-DC3A-454B-4A5E-63A9DCE2B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ro-RO" sz="2400" dirty="0"/>
          </a:p>
          <a:p>
            <a:pPr algn="just"/>
            <a:r>
              <a:rPr lang="en-GB" sz="2400" dirty="0" err="1"/>
              <a:t>Proiectul</a:t>
            </a:r>
            <a:r>
              <a:rPr lang="en-GB" sz="2400" dirty="0"/>
              <a:t> </a:t>
            </a:r>
            <a:r>
              <a:rPr lang="ro-RO" sz="2400" dirty="0"/>
              <a:t> a fost</a:t>
            </a:r>
            <a:r>
              <a:rPr lang="en-GB" sz="2400" dirty="0"/>
              <a:t> g</a:t>
            </a:r>
            <a:r>
              <a:rPr lang="ro-RO" sz="2400" dirty="0"/>
              <a:t>â</a:t>
            </a:r>
            <a:r>
              <a:rPr lang="en-GB" sz="2400" dirty="0" err="1"/>
              <a:t>ndit</a:t>
            </a:r>
            <a:r>
              <a:rPr lang="en-GB" sz="2400" dirty="0"/>
              <a:t> ca un program complex </a:t>
            </a:r>
            <a:r>
              <a:rPr lang="en-GB" sz="2400" dirty="0" err="1"/>
              <a:t>ce</a:t>
            </a:r>
            <a:r>
              <a:rPr lang="en-GB" sz="2400" dirty="0"/>
              <a:t> </a:t>
            </a:r>
            <a:r>
              <a:rPr lang="en-GB" sz="2400" dirty="0" err="1"/>
              <a:t>implic</a:t>
            </a:r>
            <a:r>
              <a:rPr lang="ro-RO" sz="2400" dirty="0"/>
              <a:t>ă</a:t>
            </a:r>
            <a:r>
              <a:rPr lang="en-GB" sz="2400" dirty="0"/>
              <a:t> m</a:t>
            </a:r>
            <a:r>
              <a:rPr lang="ro-RO" sz="2400" dirty="0"/>
              <a:t>ă</a:t>
            </a:r>
            <a:r>
              <a:rPr lang="en-GB" sz="2400" dirty="0" err="1"/>
              <a:t>suri</a:t>
            </a:r>
            <a:r>
              <a:rPr lang="en-GB" sz="2400" dirty="0"/>
              <a:t> active </a:t>
            </a:r>
            <a:r>
              <a:rPr lang="ro-RO" sz="2400" dirty="0"/>
              <a:t>ș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personalizate</a:t>
            </a:r>
            <a:r>
              <a:rPr lang="en-GB" sz="2400" dirty="0"/>
              <a:t> de </a:t>
            </a:r>
            <a:r>
              <a:rPr lang="en-GB" sz="2400" dirty="0" err="1"/>
              <a:t>ocupare</a:t>
            </a:r>
            <a:r>
              <a:rPr lang="en-GB" sz="2400" dirty="0"/>
              <a:t> a </a:t>
            </a:r>
            <a:r>
              <a:rPr lang="en-GB" sz="2400" dirty="0" err="1"/>
              <a:t>tinerilor</a:t>
            </a:r>
            <a:r>
              <a:rPr lang="en-GB" sz="2400" dirty="0"/>
              <a:t> </a:t>
            </a:r>
            <a:r>
              <a:rPr lang="en-GB" sz="2400" dirty="0" err="1"/>
              <a:t>NEEts</a:t>
            </a:r>
            <a:r>
              <a:rPr lang="en-GB" sz="2400" dirty="0"/>
              <a:t> (</a:t>
            </a:r>
            <a:r>
              <a:rPr lang="en-GB" sz="2400" dirty="0" err="1"/>
              <a:t>persoane</a:t>
            </a:r>
            <a:r>
              <a:rPr lang="en-GB" sz="2400" dirty="0"/>
              <a:t> care nu sunt </a:t>
            </a:r>
            <a:r>
              <a:rPr lang="en-GB" sz="2400" dirty="0" err="1"/>
              <a:t>angajate</a:t>
            </a:r>
            <a:r>
              <a:rPr lang="en-GB" sz="2400" dirty="0"/>
              <a:t>, </a:t>
            </a:r>
            <a:r>
              <a:rPr lang="en-GB" sz="2400" dirty="0" err="1"/>
              <a:t>incluse</a:t>
            </a:r>
            <a:r>
              <a:rPr lang="en-GB" sz="2400" dirty="0"/>
              <a:t> </a:t>
            </a:r>
            <a:r>
              <a:rPr lang="en-GB" sz="2400" dirty="0" err="1"/>
              <a:t>într</a:t>
            </a:r>
            <a:r>
              <a:rPr lang="en-GB" sz="2400" dirty="0"/>
              <a:t>-un program de </a:t>
            </a:r>
            <a:r>
              <a:rPr lang="en-GB" sz="2400" dirty="0" err="1"/>
              <a:t>educație</a:t>
            </a:r>
            <a:r>
              <a:rPr lang="en-GB" sz="2400" dirty="0"/>
              <a:t> </a:t>
            </a:r>
            <a:r>
              <a:rPr lang="en-GB" sz="2400" dirty="0" err="1"/>
              <a:t>sau</a:t>
            </a:r>
            <a:r>
              <a:rPr lang="en-GB" sz="2400" dirty="0"/>
              <a:t> de training)  </a:t>
            </a:r>
            <a:r>
              <a:rPr lang="en-GB" sz="2400" dirty="0" err="1"/>
              <a:t>cuprinz</a:t>
            </a:r>
            <a:r>
              <a:rPr lang="ro-RO" sz="2400" dirty="0"/>
              <a:t>â</a:t>
            </a:r>
            <a:r>
              <a:rPr lang="en-GB" sz="2400" dirty="0" err="1"/>
              <a:t>nd</a:t>
            </a:r>
            <a:r>
              <a:rPr lang="en-GB" sz="2400" dirty="0"/>
              <a:t> </a:t>
            </a:r>
            <a:r>
              <a:rPr lang="en-GB" sz="2400" dirty="0" err="1"/>
              <a:t>orientare</a:t>
            </a:r>
            <a:r>
              <a:rPr lang="en-GB" sz="2400" dirty="0"/>
              <a:t>, </a:t>
            </a:r>
            <a:r>
              <a:rPr lang="en-GB" sz="2400" dirty="0" err="1"/>
              <a:t>consiliere</a:t>
            </a:r>
            <a:r>
              <a:rPr lang="ro-RO" sz="2400" dirty="0"/>
              <a:t> și </a:t>
            </a:r>
            <a:r>
              <a:rPr lang="en-GB" sz="2400" dirty="0" err="1"/>
              <a:t>sprijin</a:t>
            </a:r>
            <a:r>
              <a:rPr lang="en-GB" sz="2400" dirty="0"/>
              <a:t> </a:t>
            </a:r>
            <a:r>
              <a:rPr lang="en-GB" sz="2400" dirty="0" err="1"/>
              <a:t>financiar</a:t>
            </a:r>
            <a:r>
              <a:rPr lang="en-GB" sz="2400" dirty="0"/>
              <a:t> </a:t>
            </a:r>
            <a:r>
              <a:rPr lang="en-GB" sz="2400" dirty="0" err="1"/>
              <a:t>pentru</a:t>
            </a:r>
            <a:r>
              <a:rPr lang="en-GB" sz="2400" dirty="0"/>
              <a:t> </a:t>
            </a:r>
            <a:r>
              <a:rPr lang="en-GB" sz="2400" dirty="0" err="1"/>
              <a:t>deschiderea</a:t>
            </a:r>
            <a:r>
              <a:rPr lang="en-GB" sz="2400" dirty="0"/>
              <a:t> </a:t>
            </a:r>
            <a:r>
              <a:rPr lang="en-GB" sz="2400" dirty="0" err="1"/>
              <a:t>unei</a:t>
            </a:r>
            <a:r>
              <a:rPr lang="en-GB" sz="2400" dirty="0"/>
              <a:t> </a:t>
            </a:r>
            <a:r>
              <a:rPr lang="en-GB" sz="2400" dirty="0" err="1"/>
              <a:t>noi</a:t>
            </a:r>
            <a:r>
              <a:rPr lang="en-GB" sz="2400" dirty="0"/>
              <a:t> </a:t>
            </a:r>
            <a:r>
              <a:rPr lang="en-GB" sz="2400" dirty="0" err="1"/>
              <a:t>afaceri</a:t>
            </a:r>
            <a:r>
              <a:rPr lang="en-GB" sz="2400" dirty="0"/>
              <a:t>. </a:t>
            </a:r>
          </a:p>
          <a:p>
            <a:pPr marL="0" indent="0" algn="just">
              <a:buNone/>
            </a:pPr>
            <a:endParaRPr lang="ro-RO" sz="2400" dirty="0"/>
          </a:p>
          <a:p>
            <a:pPr algn="just"/>
            <a:r>
              <a:rPr lang="en-GB" sz="2400" dirty="0" err="1"/>
              <a:t>Proiectul</a:t>
            </a:r>
            <a:r>
              <a:rPr lang="en-GB" sz="2400" dirty="0"/>
              <a:t> </a:t>
            </a:r>
            <a:r>
              <a:rPr lang="ro-RO" sz="2400" dirty="0"/>
              <a:t>s-a </a:t>
            </a:r>
            <a:r>
              <a:rPr lang="en-GB" sz="2400" dirty="0" err="1"/>
              <a:t>implementa</a:t>
            </a:r>
            <a:r>
              <a:rPr lang="ro-RO" sz="2400" dirty="0"/>
              <a:t>t</a:t>
            </a:r>
            <a:r>
              <a:rPr lang="en-GB" sz="2400" dirty="0"/>
              <a:t> </a:t>
            </a:r>
            <a:r>
              <a:rPr lang="ro-RO" sz="2400" dirty="0"/>
              <a:t>î</a:t>
            </a:r>
            <a:r>
              <a:rPr lang="en-GB" sz="2400" dirty="0"/>
              <a:t>n </a:t>
            </a:r>
            <a:r>
              <a:rPr lang="en-GB" sz="2400" dirty="0" err="1"/>
              <a:t>regiunea</a:t>
            </a:r>
            <a:r>
              <a:rPr lang="en-GB" sz="2400" dirty="0"/>
              <a:t> </a:t>
            </a:r>
            <a:r>
              <a:rPr lang="en-GB" sz="2400" dirty="0" err="1"/>
              <a:t>mai</a:t>
            </a:r>
            <a:r>
              <a:rPr lang="en-GB" sz="2400" dirty="0"/>
              <a:t> </a:t>
            </a:r>
            <a:r>
              <a:rPr lang="en-GB" sz="2400" dirty="0" err="1"/>
              <a:t>putin</a:t>
            </a:r>
            <a:r>
              <a:rPr lang="en-GB" sz="2400" dirty="0"/>
              <a:t> </a:t>
            </a:r>
            <a:r>
              <a:rPr lang="en-GB" sz="2400" dirty="0" err="1"/>
              <a:t>dezvoltat</a:t>
            </a:r>
            <a:r>
              <a:rPr lang="ro-RO" sz="2400" dirty="0"/>
              <a:t>ă</a:t>
            </a:r>
            <a:r>
              <a:rPr lang="en-GB" sz="2400" dirty="0"/>
              <a:t> Sud-Est (</a:t>
            </a:r>
            <a:r>
              <a:rPr lang="en-GB" sz="2400" dirty="0" err="1"/>
              <a:t>judetele</a:t>
            </a:r>
            <a:r>
              <a:rPr lang="en-GB" sz="2400" dirty="0"/>
              <a:t> Br</a:t>
            </a:r>
            <a:r>
              <a:rPr lang="ro-RO" sz="2400" dirty="0"/>
              <a:t>ă</a:t>
            </a:r>
            <a:r>
              <a:rPr lang="en-GB" sz="2400" dirty="0" err="1"/>
              <a:t>ila</a:t>
            </a:r>
            <a:r>
              <a:rPr lang="en-GB" sz="2400" dirty="0"/>
              <a:t>, </a:t>
            </a:r>
            <a:r>
              <a:rPr lang="en-GB" sz="2400" dirty="0" err="1"/>
              <a:t>Buz</a:t>
            </a:r>
            <a:r>
              <a:rPr lang="ro-RO" sz="2400" dirty="0"/>
              <a:t>ă</a:t>
            </a:r>
            <a:r>
              <a:rPr lang="en-GB" sz="2400" dirty="0"/>
              <a:t>u, </a:t>
            </a:r>
            <a:r>
              <a:rPr lang="en-GB" sz="2400" dirty="0" err="1"/>
              <a:t>Constan</a:t>
            </a:r>
            <a:r>
              <a:rPr lang="ro-RO" sz="2400" dirty="0"/>
              <a:t>ț</a:t>
            </a:r>
            <a:r>
              <a:rPr lang="en-GB" sz="2400" dirty="0"/>
              <a:t>a, Gala</a:t>
            </a:r>
            <a:r>
              <a:rPr lang="ro-RO" sz="2400" dirty="0"/>
              <a:t>ț</a:t>
            </a:r>
            <a:r>
              <a:rPr lang="en-GB" sz="2400" dirty="0" err="1"/>
              <a:t>i</a:t>
            </a:r>
            <a:r>
              <a:rPr lang="en-GB" sz="2400" dirty="0"/>
              <a:t>, </a:t>
            </a:r>
            <a:r>
              <a:rPr lang="en-GB" sz="2400" dirty="0" err="1"/>
              <a:t>Tulcea</a:t>
            </a:r>
            <a:r>
              <a:rPr lang="en-GB" sz="2400" dirty="0"/>
              <a:t>, </a:t>
            </a:r>
            <a:r>
              <a:rPr lang="en-GB" sz="2400" dirty="0" err="1"/>
              <a:t>Vrancea</a:t>
            </a:r>
            <a:r>
              <a:rPr lang="en-GB" sz="2400" dirty="0"/>
              <a:t>).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EA3119-CE0F-8653-2876-D12DBA0048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057" y="337343"/>
            <a:ext cx="57531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049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1BFD6-4EF0-3A0F-D109-B44ED5742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o-RO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6B6FB-11E5-5856-E49D-E52F73A35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49753" cy="4351338"/>
          </a:xfrm>
        </p:spPr>
        <p:txBody>
          <a:bodyPr/>
          <a:lstStyle/>
          <a:p>
            <a:endParaRPr lang="ro-RO" dirty="0"/>
          </a:p>
          <a:p>
            <a:pPr marL="0" indent="0" algn="just">
              <a:buNone/>
            </a:pPr>
            <a:r>
              <a:rPr lang="en-GB" sz="2000" b="1" dirty="0" err="1"/>
              <a:t>Prin</a:t>
            </a:r>
            <a:r>
              <a:rPr lang="en-GB" sz="2000" b="1" dirty="0"/>
              <a:t> </a:t>
            </a:r>
            <a:r>
              <a:rPr lang="en-GB" sz="2000" b="1" dirty="0" err="1"/>
              <a:t>obiectivul</a:t>
            </a:r>
            <a:r>
              <a:rPr lang="en-GB" sz="2000" b="1" dirty="0"/>
              <a:t> general al </a:t>
            </a:r>
            <a:r>
              <a:rPr lang="en-GB" sz="2000" b="1" dirty="0" err="1"/>
              <a:t>proiectului</a:t>
            </a:r>
            <a:r>
              <a:rPr lang="en-GB" sz="2000" b="1" dirty="0"/>
              <a:t> </a:t>
            </a:r>
            <a:r>
              <a:rPr lang="en-GB" sz="2000" dirty="0"/>
              <a:t>- </a:t>
            </a:r>
            <a:r>
              <a:rPr lang="en-GB" sz="2000" dirty="0" err="1"/>
              <a:t>creșterea</a:t>
            </a:r>
            <a:r>
              <a:rPr lang="en-GB" sz="2000" dirty="0"/>
              <a:t> </a:t>
            </a:r>
            <a:r>
              <a:rPr lang="en-GB" sz="2000" dirty="0" err="1"/>
              <a:t>gradului</a:t>
            </a:r>
            <a:r>
              <a:rPr lang="en-GB" sz="2000" dirty="0"/>
              <a:t> de </a:t>
            </a:r>
            <a:r>
              <a:rPr lang="en-GB" sz="2000" dirty="0" err="1"/>
              <a:t>ocupare</a:t>
            </a:r>
            <a:r>
              <a:rPr lang="en-GB" sz="2000" dirty="0"/>
              <a:t> al </a:t>
            </a:r>
            <a:r>
              <a:rPr lang="en-GB" sz="2000" b="1" dirty="0"/>
              <a:t>375 </a:t>
            </a:r>
            <a:r>
              <a:rPr lang="en-GB" sz="2000" b="1" dirty="0" err="1"/>
              <a:t>tineri</a:t>
            </a:r>
            <a:r>
              <a:rPr lang="en-GB" sz="2000" b="1" dirty="0"/>
              <a:t> </a:t>
            </a:r>
            <a:r>
              <a:rPr lang="en-GB" sz="2000" dirty="0"/>
              <a:t>NEETs, </a:t>
            </a:r>
            <a:r>
              <a:rPr lang="en-GB" sz="2000" dirty="0" err="1"/>
              <a:t>șomeri</a:t>
            </a:r>
            <a:r>
              <a:rPr lang="en-GB" sz="2000" dirty="0"/>
              <a:t> cu </a:t>
            </a:r>
            <a:r>
              <a:rPr lang="en-GB" sz="2000" dirty="0" err="1"/>
              <a:t>vârste</a:t>
            </a:r>
            <a:r>
              <a:rPr lang="en-GB" sz="2000" dirty="0"/>
              <a:t> </a:t>
            </a:r>
            <a:r>
              <a:rPr lang="en-GB" sz="2000" dirty="0" err="1"/>
              <a:t>cuprinse</a:t>
            </a:r>
            <a:r>
              <a:rPr lang="en-GB" sz="2000" dirty="0"/>
              <a:t> </a:t>
            </a:r>
            <a:r>
              <a:rPr lang="en-GB" sz="2000" dirty="0" err="1"/>
              <a:t>între</a:t>
            </a:r>
            <a:r>
              <a:rPr lang="en-GB" sz="2000" dirty="0"/>
              <a:t> 16 </a:t>
            </a:r>
            <a:r>
              <a:rPr lang="en-GB" sz="2000" dirty="0" err="1"/>
              <a:t>și</a:t>
            </a:r>
            <a:r>
              <a:rPr lang="en-GB" sz="2000" dirty="0"/>
              <a:t> 29 ani, </a:t>
            </a:r>
            <a:r>
              <a:rPr lang="en-GB" sz="2000" dirty="0" err="1"/>
              <a:t>înregistra</a:t>
            </a:r>
            <a:r>
              <a:rPr lang="ro-RO" sz="2000" dirty="0"/>
              <a:t>ț</a:t>
            </a:r>
            <a:r>
              <a:rPr lang="en-GB" sz="2000" dirty="0" err="1"/>
              <a:t>i</a:t>
            </a:r>
            <a:r>
              <a:rPr lang="en-GB" sz="2000" dirty="0"/>
              <a:t> la </a:t>
            </a:r>
            <a:r>
              <a:rPr lang="en-GB" sz="2000" dirty="0" err="1"/>
              <a:t>Serviciul</a:t>
            </a:r>
            <a:r>
              <a:rPr lang="en-GB" sz="2000" dirty="0"/>
              <a:t> Public de </a:t>
            </a:r>
            <a:r>
              <a:rPr lang="en-GB" sz="2000" dirty="0" err="1"/>
              <a:t>Ocupare</a:t>
            </a:r>
            <a:r>
              <a:rPr lang="en-GB" sz="2000" dirty="0"/>
              <a:t> din </a:t>
            </a:r>
            <a:r>
              <a:rPr lang="en-GB" sz="2000" dirty="0" err="1"/>
              <a:t>regiunea</a:t>
            </a:r>
            <a:r>
              <a:rPr lang="en-GB" sz="2000" dirty="0"/>
              <a:t> Sud-Est, cu accent pe </a:t>
            </a:r>
            <a:r>
              <a:rPr lang="en-GB" sz="2000" dirty="0" err="1"/>
              <a:t>cei</a:t>
            </a:r>
            <a:r>
              <a:rPr lang="en-GB" sz="2000" dirty="0"/>
              <a:t> din </a:t>
            </a:r>
            <a:r>
              <a:rPr lang="en-GB" sz="2000" b="1" dirty="0" err="1"/>
              <a:t>categorii</a:t>
            </a:r>
            <a:r>
              <a:rPr lang="en-GB" sz="2000" b="1" dirty="0"/>
              <a:t> </a:t>
            </a:r>
            <a:r>
              <a:rPr lang="en-GB" sz="2000" b="1" dirty="0" err="1"/>
              <a:t>defavorizate</a:t>
            </a:r>
            <a:r>
              <a:rPr lang="en-GB" sz="2000" b="1" dirty="0"/>
              <a:t>:</a:t>
            </a:r>
            <a:r>
              <a:rPr lang="en-GB" sz="2000" dirty="0"/>
              <a:t> </a:t>
            </a:r>
            <a:r>
              <a:rPr lang="en-GB" sz="2000" dirty="0" err="1"/>
              <a:t>rromi</a:t>
            </a:r>
            <a:r>
              <a:rPr lang="en-GB" sz="2000" dirty="0"/>
              <a:t> </a:t>
            </a:r>
            <a:r>
              <a:rPr lang="en-GB" sz="2000" dirty="0" err="1"/>
              <a:t>și</a:t>
            </a:r>
            <a:r>
              <a:rPr lang="en-GB" sz="2000" dirty="0"/>
              <a:t> </a:t>
            </a:r>
            <a:r>
              <a:rPr lang="en-GB" sz="2000" dirty="0" err="1"/>
              <a:t>mediul</a:t>
            </a:r>
            <a:r>
              <a:rPr lang="en-GB" sz="2000" dirty="0"/>
              <a:t> rural, </a:t>
            </a:r>
            <a:r>
              <a:rPr lang="ro-RO" sz="2000" dirty="0"/>
              <a:t>am </a:t>
            </a:r>
            <a:r>
              <a:rPr lang="en-GB" sz="2000" dirty="0" err="1"/>
              <a:t>furniza</a:t>
            </a:r>
            <a:r>
              <a:rPr lang="ro-RO" sz="2000" dirty="0"/>
              <a:t>t</a:t>
            </a:r>
            <a:r>
              <a:rPr lang="en-US" sz="2000" dirty="0"/>
              <a:t>:</a:t>
            </a:r>
          </a:p>
          <a:p>
            <a:pPr marL="0" indent="0" algn="just">
              <a:buNone/>
            </a:pPr>
            <a:endParaRPr lang="en-US" sz="24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GB" sz="2000" dirty="0" err="1"/>
              <a:t>servicii</a:t>
            </a:r>
            <a:r>
              <a:rPr lang="en-GB" sz="2000" dirty="0"/>
              <a:t> de </a:t>
            </a:r>
            <a:r>
              <a:rPr lang="en-GB" sz="2000" dirty="0" err="1"/>
              <a:t>informare</a:t>
            </a:r>
            <a:r>
              <a:rPr lang="en-GB" sz="2000" dirty="0"/>
              <a:t> </a:t>
            </a:r>
            <a:r>
              <a:rPr lang="en-GB" sz="2000" dirty="0" err="1"/>
              <a:t>și</a:t>
            </a:r>
            <a:r>
              <a:rPr lang="en-GB" sz="2000" dirty="0"/>
              <a:t> </a:t>
            </a:r>
            <a:r>
              <a:rPr lang="en-GB" sz="2000" dirty="0" err="1"/>
              <a:t>promovare</a:t>
            </a:r>
            <a:r>
              <a:rPr lang="en-GB" sz="2000" dirty="0"/>
              <a:t>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GB" sz="2000" dirty="0" err="1"/>
              <a:t>servicii</a:t>
            </a:r>
            <a:r>
              <a:rPr lang="en-GB" sz="2000" dirty="0"/>
              <a:t> de </a:t>
            </a:r>
            <a:r>
              <a:rPr lang="en-GB" sz="2000" dirty="0" err="1"/>
              <a:t>formare</a:t>
            </a:r>
            <a:r>
              <a:rPr lang="en-GB" sz="2000" dirty="0"/>
              <a:t> </a:t>
            </a:r>
            <a:r>
              <a:rPr lang="en-GB" sz="2000" dirty="0" err="1"/>
              <a:t>profesională</a:t>
            </a:r>
            <a:r>
              <a:rPr lang="en-GB" sz="2000" dirty="0"/>
              <a:t>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GB" sz="2000" dirty="0" err="1"/>
              <a:t>servicii</a:t>
            </a:r>
            <a:r>
              <a:rPr lang="en-GB" sz="2000" dirty="0"/>
              <a:t> de </a:t>
            </a:r>
            <a:r>
              <a:rPr lang="en-GB" sz="2000" dirty="0" err="1"/>
              <a:t>mediere</a:t>
            </a:r>
            <a:r>
              <a:rPr lang="en-GB" sz="2000" dirty="0"/>
              <a:t> pe </a:t>
            </a:r>
            <a:r>
              <a:rPr lang="en-GB" sz="2000" dirty="0" err="1"/>
              <a:t>piața</a:t>
            </a:r>
            <a:r>
              <a:rPr lang="en-GB" sz="2000" dirty="0"/>
              <a:t> </a:t>
            </a:r>
            <a:r>
              <a:rPr lang="en-GB" sz="2000" dirty="0" err="1"/>
              <a:t>muncii</a:t>
            </a:r>
            <a:r>
              <a:rPr lang="en-GB" sz="2000" dirty="0"/>
              <a:t>;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GB" sz="2000" dirty="0" err="1"/>
              <a:t>sprijin</a:t>
            </a:r>
            <a:r>
              <a:rPr lang="en-GB" sz="2000" dirty="0"/>
              <a:t> </a:t>
            </a:r>
            <a:r>
              <a:rPr lang="en-GB" sz="2000" dirty="0" err="1"/>
              <a:t>pentru</a:t>
            </a:r>
            <a:r>
              <a:rPr lang="en-GB" sz="2000" dirty="0"/>
              <a:t> </a:t>
            </a:r>
            <a:r>
              <a:rPr lang="en-GB" sz="2000" dirty="0" err="1"/>
              <a:t>dezvoltarea</a:t>
            </a:r>
            <a:r>
              <a:rPr lang="en-GB" sz="2000" dirty="0"/>
              <a:t> </a:t>
            </a:r>
            <a:r>
              <a:rPr lang="en-GB" sz="2000" dirty="0" err="1"/>
              <a:t>antreprenoriatului</a:t>
            </a:r>
            <a:r>
              <a:rPr lang="en-GB" sz="2000" dirty="0"/>
              <a:t> </a:t>
            </a:r>
            <a:r>
              <a:rPr lang="en-GB" sz="2000" dirty="0" err="1"/>
              <a:t>în</a:t>
            </a:r>
            <a:r>
              <a:rPr lang="en-GB" sz="2000" dirty="0"/>
              <a:t> </a:t>
            </a:r>
            <a:r>
              <a:rPr lang="en-GB" sz="2000" dirty="0" err="1"/>
              <a:t>rândul</a:t>
            </a:r>
            <a:r>
              <a:rPr lang="en-GB" sz="2000" dirty="0"/>
              <a:t> </a:t>
            </a:r>
            <a:r>
              <a:rPr lang="en-GB" sz="2000" dirty="0" err="1"/>
              <a:t>acestora</a:t>
            </a:r>
            <a:r>
              <a:rPr lang="en-GB" sz="2000" dirty="0"/>
              <a:t> pe </a:t>
            </a:r>
            <a:r>
              <a:rPr lang="en-GB" sz="2000" dirty="0" err="1"/>
              <a:t>perioada</a:t>
            </a:r>
            <a:r>
              <a:rPr lang="en-GB" sz="2000" dirty="0"/>
              <a:t> </a:t>
            </a:r>
            <a:r>
              <a:rPr lang="en-GB" sz="2000" dirty="0" err="1"/>
              <a:t>proiectului</a:t>
            </a:r>
            <a:r>
              <a:rPr lang="en-GB" sz="2000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B52ED0-2665-3B0C-1E08-16A8E214AB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057" y="337343"/>
            <a:ext cx="57531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284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E7853-713D-E9B5-BC06-77FD65212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o-RO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7D4D8-D10D-8955-4DA6-C9F088898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GB" sz="2000" dirty="0"/>
              <a:t>GRUPUL </a:t>
            </a:r>
            <a:r>
              <a:rPr lang="ro-RO" sz="2000" dirty="0"/>
              <a:t>Ț</a:t>
            </a:r>
            <a:r>
              <a:rPr lang="en-GB" sz="2000" dirty="0"/>
              <a:t>INT</a:t>
            </a:r>
            <a:r>
              <a:rPr lang="ro-RO" sz="2000" dirty="0"/>
              <a:t>Ă</a:t>
            </a:r>
            <a:r>
              <a:rPr lang="en-GB" sz="2000" dirty="0"/>
              <a:t> (GT) al </a:t>
            </a:r>
            <a:r>
              <a:rPr lang="en-GB" sz="2000" dirty="0" err="1"/>
              <a:t>proiectului</a:t>
            </a:r>
            <a:r>
              <a:rPr lang="en-GB" sz="2000" dirty="0"/>
              <a:t> </a:t>
            </a:r>
            <a:r>
              <a:rPr lang="en-GB" sz="2000" dirty="0" err="1"/>
              <a:t>este</a:t>
            </a:r>
            <a:r>
              <a:rPr lang="en-GB" sz="2000" dirty="0"/>
              <a:t> </a:t>
            </a:r>
            <a:r>
              <a:rPr lang="en-GB" sz="2000" dirty="0" err="1"/>
              <a:t>alc</a:t>
            </a:r>
            <a:r>
              <a:rPr lang="ro-RO" sz="2000" dirty="0"/>
              <a:t>ă</a:t>
            </a:r>
            <a:r>
              <a:rPr lang="en-GB" sz="2000" dirty="0" err="1"/>
              <a:t>tuit</a:t>
            </a:r>
            <a:r>
              <a:rPr lang="en-GB" sz="2000" dirty="0"/>
              <a:t> din </a:t>
            </a:r>
            <a:r>
              <a:rPr lang="en-GB" sz="2000" dirty="0" err="1"/>
              <a:t>tineri</a:t>
            </a:r>
            <a:r>
              <a:rPr lang="en-GB" sz="2000" dirty="0"/>
              <a:t> NEETs, </a:t>
            </a:r>
            <a:r>
              <a:rPr lang="ro-RO" sz="2000" dirty="0" err="1"/>
              <a:t>ș</a:t>
            </a:r>
            <a:r>
              <a:rPr lang="en-GB" sz="2000" dirty="0" err="1"/>
              <a:t>omeri</a:t>
            </a:r>
            <a:r>
              <a:rPr lang="en-GB" sz="2000" dirty="0"/>
              <a:t> cu v</a:t>
            </a:r>
            <a:r>
              <a:rPr lang="ro-RO" sz="2000" dirty="0"/>
              <a:t>â</a:t>
            </a:r>
            <a:r>
              <a:rPr lang="en-GB" sz="2000" dirty="0" err="1"/>
              <a:t>rsta</a:t>
            </a:r>
            <a:r>
              <a:rPr lang="en-GB" sz="2000" dirty="0"/>
              <a:t> </a:t>
            </a:r>
            <a:r>
              <a:rPr lang="ro-RO" sz="2000" dirty="0"/>
              <a:t>î</a:t>
            </a:r>
            <a:r>
              <a:rPr lang="en-GB" sz="2000" dirty="0" err="1"/>
              <a:t>ntre</a:t>
            </a:r>
            <a:r>
              <a:rPr lang="en-GB" sz="2000" dirty="0"/>
              <a:t> 16 </a:t>
            </a:r>
            <a:r>
              <a:rPr lang="ro-RO" sz="2000" dirty="0" err="1"/>
              <a:t>ș</a:t>
            </a:r>
            <a:r>
              <a:rPr lang="en-GB" sz="2000" dirty="0" err="1"/>
              <a:t>i</a:t>
            </a:r>
            <a:r>
              <a:rPr lang="en-GB" sz="2000" dirty="0"/>
              <a:t> 29 ani, </a:t>
            </a:r>
            <a:r>
              <a:rPr lang="ro-RO" sz="2000" dirty="0"/>
              <a:t>î</a:t>
            </a:r>
            <a:r>
              <a:rPr lang="en-GB" sz="2000" dirty="0" err="1"/>
              <a:t>nregistra</a:t>
            </a:r>
            <a:r>
              <a:rPr lang="ro-RO" sz="2000" dirty="0"/>
              <a:t>ț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deja</a:t>
            </a:r>
            <a:r>
              <a:rPr lang="en-GB" sz="2000" dirty="0"/>
              <a:t> la </a:t>
            </a:r>
            <a:r>
              <a:rPr lang="en-GB" sz="2000" dirty="0" err="1"/>
              <a:t>Agentia</a:t>
            </a:r>
            <a:r>
              <a:rPr lang="en-GB" sz="2000" dirty="0"/>
              <a:t> </a:t>
            </a:r>
            <a:r>
              <a:rPr lang="en-GB" sz="2000" dirty="0" err="1"/>
              <a:t>Nationala</a:t>
            </a:r>
            <a:r>
              <a:rPr lang="en-GB" sz="2000" dirty="0"/>
              <a:t> </a:t>
            </a:r>
            <a:r>
              <a:rPr lang="en-GB" sz="2000" dirty="0" err="1"/>
              <a:t>pentru</a:t>
            </a:r>
            <a:r>
              <a:rPr lang="en-GB" sz="2000" dirty="0"/>
              <a:t> </a:t>
            </a:r>
            <a:r>
              <a:rPr lang="en-GB" sz="2000" dirty="0" err="1"/>
              <a:t>Ocuparea</a:t>
            </a:r>
            <a:r>
              <a:rPr lang="en-GB" sz="2000" dirty="0"/>
              <a:t> </a:t>
            </a:r>
            <a:r>
              <a:rPr lang="en-GB" sz="2000" dirty="0" err="1"/>
              <a:t>Fortei</a:t>
            </a:r>
            <a:r>
              <a:rPr lang="en-GB" sz="2000" dirty="0"/>
              <a:t> de </a:t>
            </a:r>
            <a:r>
              <a:rPr lang="en-GB" sz="2000" dirty="0" err="1"/>
              <a:t>Munca</a:t>
            </a:r>
            <a:r>
              <a:rPr lang="en-GB" sz="2000" dirty="0"/>
              <a:t> din </a:t>
            </a:r>
            <a:r>
              <a:rPr lang="en-GB" sz="2000" dirty="0" err="1"/>
              <a:t>regiunea</a:t>
            </a:r>
            <a:r>
              <a:rPr lang="en-GB" sz="2000" dirty="0"/>
              <a:t> Sud-Est</a:t>
            </a:r>
            <a:r>
              <a:rPr lang="ro-RO" sz="2000" dirty="0"/>
              <a:t>,</a:t>
            </a:r>
            <a:r>
              <a:rPr lang="en-GB" sz="2000" dirty="0"/>
              <a:t> precum </a:t>
            </a:r>
            <a:r>
              <a:rPr lang="ro-RO" sz="2000" dirty="0"/>
              <a:t>ș</a:t>
            </a:r>
            <a:r>
              <a:rPr lang="en-GB" sz="2000" dirty="0" err="1"/>
              <a:t>i</a:t>
            </a:r>
            <a:r>
              <a:rPr lang="en-GB" sz="2000" dirty="0"/>
              <a:t> din </a:t>
            </a:r>
            <a:r>
              <a:rPr lang="en-GB" sz="2000" dirty="0" err="1"/>
              <a:t>tineri</a:t>
            </a:r>
            <a:r>
              <a:rPr lang="en-GB" sz="2000" dirty="0"/>
              <a:t> NEETs </a:t>
            </a:r>
            <a:r>
              <a:rPr lang="ro-RO" sz="2000" dirty="0"/>
              <a:t>ș</a:t>
            </a:r>
            <a:r>
              <a:rPr lang="en-GB" sz="2000" dirty="0" err="1"/>
              <a:t>omeri</a:t>
            </a:r>
            <a:r>
              <a:rPr lang="en-GB" sz="2000" dirty="0"/>
              <a:t> cu v</a:t>
            </a:r>
            <a:r>
              <a:rPr lang="ro-RO" sz="2000" dirty="0"/>
              <a:t>â</a:t>
            </a:r>
            <a:r>
              <a:rPr lang="en-GB" sz="2000" dirty="0" err="1"/>
              <a:t>rsta</a:t>
            </a:r>
            <a:r>
              <a:rPr lang="en-GB" sz="2000" dirty="0"/>
              <a:t> </a:t>
            </a:r>
            <a:r>
              <a:rPr lang="ro-RO" sz="2000" dirty="0" err="1"/>
              <a:t>î</a:t>
            </a:r>
            <a:r>
              <a:rPr lang="en-GB" sz="2000" dirty="0" err="1"/>
              <a:t>ntre</a:t>
            </a:r>
            <a:r>
              <a:rPr lang="en-GB" sz="2000" dirty="0"/>
              <a:t> 16 </a:t>
            </a:r>
            <a:r>
              <a:rPr lang="ro-RO" sz="2000" dirty="0" err="1"/>
              <a:t>ș</a:t>
            </a:r>
            <a:r>
              <a:rPr lang="en-GB" sz="2000" dirty="0" err="1"/>
              <a:t>i</a:t>
            </a:r>
            <a:r>
              <a:rPr lang="en-GB" sz="2000" dirty="0"/>
              <a:t> 29 ani care nu sunt </a:t>
            </a:r>
            <a:r>
              <a:rPr lang="ro-RO" sz="2000" dirty="0"/>
              <a:t>î</a:t>
            </a:r>
            <a:r>
              <a:rPr lang="en-GB" sz="2000" dirty="0" err="1"/>
              <a:t>nregistra</a:t>
            </a:r>
            <a:r>
              <a:rPr lang="ro-RO" sz="2000" dirty="0"/>
              <a:t>ț</a:t>
            </a:r>
            <a:r>
              <a:rPr lang="en-GB" sz="2000" dirty="0" err="1"/>
              <a:t>i</a:t>
            </a:r>
            <a:r>
              <a:rPr lang="en-GB" sz="2000" dirty="0"/>
              <a:t> la ANOFM/AJOFM, </a:t>
            </a:r>
            <a:r>
              <a:rPr lang="en-GB" sz="2000" dirty="0" err="1"/>
              <a:t>ei</a:t>
            </a:r>
            <a:r>
              <a:rPr lang="en-GB" sz="2000" dirty="0"/>
              <a:t> </a:t>
            </a:r>
            <a:r>
              <a:rPr lang="en-GB" sz="2000" dirty="0" err="1"/>
              <a:t>urm</a:t>
            </a:r>
            <a:r>
              <a:rPr lang="ro-RO" sz="2000" dirty="0"/>
              <a:t>â</a:t>
            </a:r>
            <a:r>
              <a:rPr lang="en-GB" sz="2000" dirty="0" err="1"/>
              <a:t>nd</a:t>
            </a:r>
            <a:r>
              <a:rPr lang="en-GB" sz="2000" dirty="0"/>
              <a:t> a fi </a:t>
            </a:r>
            <a:r>
              <a:rPr lang="en-GB" sz="2000" dirty="0" err="1"/>
              <a:t>directiona</a:t>
            </a:r>
            <a:r>
              <a:rPr lang="ro-RO" sz="2000" dirty="0"/>
              <a:t>ț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spre</a:t>
            </a:r>
            <a:r>
              <a:rPr lang="en-GB" sz="2000" dirty="0"/>
              <a:t> </a:t>
            </a:r>
            <a:r>
              <a:rPr lang="ro-RO" sz="2000" dirty="0"/>
              <a:t>î</a:t>
            </a:r>
            <a:r>
              <a:rPr lang="en-GB" sz="2000" dirty="0" err="1"/>
              <a:t>nscriere</a:t>
            </a:r>
            <a:r>
              <a:rPr lang="en-GB" sz="2000" dirty="0"/>
              <a:t> </a:t>
            </a:r>
            <a:r>
              <a:rPr lang="en-GB" sz="2000" dirty="0" err="1"/>
              <a:t>pentru</a:t>
            </a:r>
            <a:r>
              <a:rPr lang="en-GB" sz="2000" dirty="0"/>
              <a:t> a </a:t>
            </a:r>
            <a:r>
              <a:rPr lang="en-GB" sz="2000" dirty="0" err="1"/>
              <a:t>deveni</a:t>
            </a:r>
            <a:r>
              <a:rPr lang="en-GB" sz="2000" dirty="0"/>
              <a:t> </a:t>
            </a:r>
            <a:r>
              <a:rPr lang="en-GB" sz="2000" dirty="0" err="1"/>
              <a:t>eligibili</a:t>
            </a:r>
            <a:r>
              <a:rPr lang="en-GB" sz="2000" dirty="0"/>
              <a:t> </a:t>
            </a:r>
            <a:r>
              <a:rPr lang="en-GB" sz="2000" dirty="0" err="1"/>
              <a:t>pentru</a:t>
            </a:r>
            <a:r>
              <a:rPr lang="en-GB" sz="2000" dirty="0"/>
              <a:t> </a:t>
            </a:r>
            <a:r>
              <a:rPr lang="en-GB" sz="2000" dirty="0" err="1"/>
              <a:t>grupul</a:t>
            </a:r>
            <a:r>
              <a:rPr lang="en-GB" sz="2000" dirty="0"/>
              <a:t> </a:t>
            </a:r>
            <a:r>
              <a:rPr lang="en-GB" sz="2000" dirty="0" err="1"/>
              <a:t>tinta</a:t>
            </a:r>
            <a:r>
              <a:rPr lang="en-GB" sz="2000" dirty="0"/>
              <a:t>.</a:t>
            </a:r>
          </a:p>
          <a:p>
            <a:pPr marL="0" indent="0" algn="just">
              <a:buNone/>
            </a:pPr>
            <a:r>
              <a:rPr lang="en-GB" sz="2000" dirty="0" err="1"/>
              <a:t>Pentru</a:t>
            </a:r>
            <a:r>
              <a:rPr lang="en-GB" sz="2000" dirty="0"/>
              <a:t> a fi </a:t>
            </a:r>
            <a:r>
              <a:rPr lang="en-GB" sz="2000" dirty="0" err="1"/>
              <a:t>eligibil</a:t>
            </a:r>
            <a:r>
              <a:rPr lang="en-GB" sz="2000" dirty="0"/>
              <a:t> </a:t>
            </a:r>
            <a:r>
              <a:rPr lang="ro-RO" sz="2000" dirty="0"/>
              <a:t>î</a:t>
            </a:r>
            <a:r>
              <a:rPr lang="en-GB" sz="2000" dirty="0"/>
              <a:t>n </a:t>
            </a:r>
            <a:r>
              <a:rPr lang="en-GB" sz="2000" dirty="0" err="1"/>
              <a:t>grupul</a:t>
            </a:r>
            <a:r>
              <a:rPr lang="en-GB" sz="2000" dirty="0"/>
              <a:t> </a:t>
            </a:r>
            <a:r>
              <a:rPr lang="ro-RO" sz="2000" dirty="0"/>
              <a:t>ț</a:t>
            </a:r>
            <a:r>
              <a:rPr lang="en-GB" sz="2000" dirty="0" err="1"/>
              <a:t>int</a:t>
            </a:r>
            <a:r>
              <a:rPr lang="ro-RO" sz="2000" dirty="0"/>
              <a:t>ă</a:t>
            </a:r>
            <a:r>
              <a:rPr lang="en-GB" sz="2000" dirty="0"/>
              <a:t>, la data </a:t>
            </a:r>
            <a:r>
              <a:rPr lang="en-GB" sz="2000" dirty="0" err="1"/>
              <a:t>intr</a:t>
            </a:r>
            <a:r>
              <a:rPr lang="ro-RO" sz="2000" dirty="0"/>
              <a:t>ă</a:t>
            </a:r>
            <a:r>
              <a:rPr lang="en-GB" sz="2000" dirty="0" err="1"/>
              <a:t>rii</a:t>
            </a:r>
            <a:r>
              <a:rPr lang="en-GB" sz="2000" dirty="0"/>
              <a:t> </a:t>
            </a:r>
            <a:r>
              <a:rPr lang="ro-RO" sz="2000" dirty="0"/>
              <a:t>î</a:t>
            </a:r>
            <a:r>
              <a:rPr lang="en-GB" sz="2000" dirty="0"/>
              <a:t>n opera</a:t>
            </a:r>
            <a:r>
              <a:rPr lang="ro-RO" sz="2000" dirty="0"/>
              <a:t>ț</a:t>
            </a:r>
            <a:r>
              <a:rPr lang="en-GB" sz="2000" dirty="0" err="1"/>
              <a:t>iune</a:t>
            </a:r>
            <a:r>
              <a:rPr lang="en-GB" sz="2000" dirty="0"/>
              <a:t>, o </a:t>
            </a:r>
            <a:r>
              <a:rPr lang="en-GB" sz="2000" dirty="0" err="1"/>
              <a:t>persoan</a:t>
            </a:r>
            <a:r>
              <a:rPr lang="ro-RO" sz="2000" dirty="0"/>
              <a:t>ă</a:t>
            </a:r>
            <a:r>
              <a:rPr lang="en-GB" sz="2000" dirty="0"/>
              <a:t> </a:t>
            </a:r>
            <a:r>
              <a:rPr lang="en-GB" sz="2000" dirty="0" err="1"/>
              <a:t>trebuie</a:t>
            </a:r>
            <a:r>
              <a:rPr lang="en-GB" sz="2000" dirty="0"/>
              <a:t> s</a:t>
            </a:r>
            <a:r>
              <a:rPr lang="ro-RO" sz="2000" dirty="0"/>
              <a:t>ă</a:t>
            </a:r>
            <a:r>
              <a:rPr lang="en-GB" sz="2000" dirty="0"/>
              <a:t> </a:t>
            </a:r>
            <a:r>
              <a:rPr lang="ro-RO" sz="2000" dirty="0"/>
              <a:t>î</a:t>
            </a:r>
            <a:r>
              <a:rPr lang="en-GB" sz="2000" dirty="0" err="1"/>
              <a:t>ndeplineasc</a:t>
            </a:r>
            <a:r>
              <a:rPr lang="ro-RO" sz="2000" dirty="0"/>
              <a:t>ă</a:t>
            </a:r>
            <a:r>
              <a:rPr lang="en-GB" sz="2000" dirty="0"/>
              <a:t> </a:t>
            </a:r>
            <a:r>
              <a:rPr lang="ro-RO" sz="2000" dirty="0"/>
              <a:t>î</a:t>
            </a:r>
            <a:r>
              <a:rPr lang="en-GB" sz="2000" dirty="0"/>
              <a:t>n mod </a:t>
            </a:r>
            <a:r>
              <a:rPr lang="en-GB" sz="2000" dirty="0" err="1"/>
              <a:t>cumulativ</a:t>
            </a:r>
            <a:r>
              <a:rPr lang="en-GB" sz="2000" dirty="0"/>
              <a:t> </a:t>
            </a:r>
            <a:r>
              <a:rPr lang="en-GB" sz="2000" dirty="0" err="1"/>
              <a:t>urm</a:t>
            </a:r>
            <a:r>
              <a:rPr lang="ro-RO" sz="2000" dirty="0"/>
              <a:t>ă</a:t>
            </a:r>
            <a:r>
              <a:rPr lang="en-GB" sz="2000" dirty="0" err="1"/>
              <a:t>toarele</a:t>
            </a:r>
            <a:r>
              <a:rPr lang="en-GB" sz="2000" dirty="0"/>
              <a:t> </a:t>
            </a:r>
            <a:r>
              <a:rPr lang="en-GB" sz="2000" dirty="0" err="1"/>
              <a:t>condi</a:t>
            </a:r>
            <a:r>
              <a:rPr lang="ro-RO" sz="2000" dirty="0"/>
              <a:t>ț</a:t>
            </a:r>
            <a:r>
              <a:rPr lang="en-GB" sz="2000" dirty="0"/>
              <a:t>ii:</a:t>
            </a:r>
          </a:p>
          <a:p>
            <a:pPr marL="0" indent="0" algn="just">
              <a:buNone/>
            </a:pPr>
            <a:r>
              <a:rPr lang="ro-RO" sz="2000" dirty="0"/>
              <a:t>	</a:t>
            </a:r>
            <a:r>
              <a:rPr lang="en-GB" sz="1800" dirty="0"/>
              <a:t>- </a:t>
            </a:r>
            <a:r>
              <a:rPr lang="ro-RO" sz="1800" dirty="0"/>
              <a:t>să</a:t>
            </a:r>
            <a:r>
              <a:rPr lang="en-GB" sz="1800" dirty="0"/>
              <a:t> fie tan</a:t>
            </a:r>
            <a:r>
              <a:rPr lang="ro-RO" sz="1800" dirty="0"/>
              <a:t>ă</a:t>
            </a:r>
            <a:r>
              <a:rPr lang="en-GB" sz="1800" dirty="0"/>
              <a:t>r NEETs cu v</a:t>
            </a:r>
            <a:r>
              <a:rPr lang="ro-RO" sz="1800" dirty="0"/>
              <a:t>â</a:t>
            </a:r>
            <a:r>
              <a:rPr lang="en-GB" sz="1800" dirty="0" err="1"/>
              <a:t>rsta</a:t>
            </a:r>
            <a:r>
              <a:rPr lang="en-GB" sz="1800" dirty="0"/>
              <a:t> </a:t>
            </a:r>
            <a:r>
              <a:rPr lang="en-GB" sz="1800" dirty="0" err="1"/>
              <a:t>cuprins</a:t>
            </a:r>
            <a:r>
              <a:rPr lang="ro-RO" sz="1800" dirty="0"/>
              <a:t>ă</a:t>
            </a:r>
            <a:r>
              <a:rPr lang="en-GB" sz="1800" dirty="0"/>
              <a:t> </a:t>
            </a:r>
            <a:r>
              <a:rPr lang="ro-RO" sz="1800" dirty="0" err="1"/>
              <a:t>î</a:t>
            </a:r>
            <a:r>
              <a:rPr lang="en-GB" sz="1800" dirty="0" err="1"/>
              <a:t>ntre</a:t>
            </a:r>
            <a:r>
              <a:rPr lang="en-GB" sz="1800" dirty="0"/>
              <a:t> 16 </a:t>
            </a:r>
            <a:r>
              <a:rPr lang="en-GB" sz="1800" dirty="0" err="1"/>
              <a:t>si</a:t>
            </a:r>
            <a:r>
              <a:rPr lang="en-GB" sz="1800" dirty="0"/>
              <a:t> 29 de ani;</a:t>
            </a:r>
          </a:p>
          <a:p>
            <a:pPr marL="0" indent="0" algn="just">
              <a:buNone/>
            </a:pPr>
            <a:r>
              <a:rPr lang="ro-RO" sz="1800" dirty="0"/>
              <a:t>	</a:t>
            </a:r>
            <a:r>
              <a:rPr lang="en-GB" sz="1800" dirty="0"/>
              <a:t>- </a:t>
            </a:r>
            <a:r>
              <a:rPr lang="ro-RO" sz="1800" dirty="0"/>
              <a:t>să</a:t>
            </a:r>
            <a:r>
              <a:rPr lang="en-GB" sz="1800" dirty="0"/>
              <a:t> fie </a:t>
            </a:r>
            <a:r>
              <a:rPr lang="ro-RO" sz="1800" dirty="0"/>
              <a:t>î</a:t>
            </a:r>
            <a:r>
              <a:rPr lang="en-GB" sz="1800" dirty="0" err="1"/>
              <a:t>nregistrat</a:t>
            </a:r>
            <a:r>
              <a:rPr lang="en-GB" sz="1800" dirty="0"/>
              <a:t> </a:t>
            </a:r>
            <a:r>
              <a:rPr lang="ro-RO" sz="1800" dirty="0" err="1"/>
              <a:t>ș</a:t>
            </a:r>
            <a:r>
              <a:rPr lang="en-GB" sz="1800" dirty="0" err="1"/>
              <a:t>i</a:t>
            </a:r>
            <a:r>
              <a:rPr lang="en-GB" sz="1800" dirty="0"/>
              <a:t> </a:t>
            </a:r>
            <a:r>
              <a:rPr lang="en-GB" sz="1800" dirty="0" err="1"/>
              <a:t>profilat</a:t>
            </a:r>
            <a:r>
              <a:rPr lang="en-GB" sz="1800" dirty="0"/>
              <a:t> de </a:t>
            </a:r>
            <a:r>
              <a:rPr lang="en-GB" sz="1800" dirty="0" err="1"/>
              <a:t>Serviciul</a:t>
            </a:r>
            <a:r>
              <a:rPr lang="en-GB" sz="1800" dirty="0"/>
              <a:t> Public de </a:t>
            </a:r>
            <a:r>
              <a:rPr lang="en-GB" sz="1800" dirty="0" err="1"/>
              <a:t>Ocupare</a:t>
            </a:r>
            <a:r>
              <a:rPr lang="en-GB" sz="1800" dirty="0"/>
              <a:t>;</a:t>
            </a:r>
          </a:p>
          <a:p>
            <a:pPr marL="0" indent="0" algn="just">
              <a:buNone/>
            </a:pPr>
            <a:r>
              <a:rPr lang="ro-RO" sz="1800" dirty="0"/>
              <a:t>	</a:t>
            </a:r>
            <a:r>
              <a:rPr lang="en-GB" sz="1800" dirty="0"/>
              <a:t>- </a:t>
            </a:r>
            <a:r>
              <a:rPr lang="ro-RO" sz="1800" dirty="0"/>
              <a:t>să</a:t>
            </a:r>
            <a:r>
              <a:rPr lang="en-GB" sz="1800" dirty="0"/>
              <a:t> </a:t>
            </a:r>
            <a:r>
              <a:rPr lang="en-GB" sz="1800" dirty="0" err="1"/>
              <a:t>aib</a:t>
            </a:r>
            <a:r>
              <a:rPr lang="ro-RO" sz="1800" dirty="0"/>
              <a:t>ă</a:t>
            </a:r>
            <a:r>
              <a:rPr lang="en-GB" sz="1800" dirty="0"/>
              <a:t> </a:t>
            </a:r>
            <a:r>
              <a:rPr lang="en-GB" sz="1800" dirty="0" err="1"/>
              <a:t>domiciliul</a:t>
            </a:r>
            <a:r>
              <a:rPr lang="en-GB" sz="1800" dirty="0"/>
              <a:t> </a:t>
            </a:r>
            <a:r>
              <a:rPr lang="en-GB" sz="1800" dirty="0" err="1"/>
              <a:t>sau</a:t>
            </a:r>
            <a:r>
              <a:rPr lang="en-GB" sz="1800" dirty="0"/>
              <a:t> re</a:t>
            </a:r>
            <a:r>
              <a:rPr lang="ro-RO" sz="1800" dirty="0"/>
              <a:t>ș</a:t>
            </a:r>
            <a:r>
              <a:rPr lang="en-GB" sz="1800" dirty="0" err="1"/>
              <a:t>edin</a:t>
            </a:r>
            <a:r>
              <a:rPr lang="ro-RO" sz="1800" dirty="0"/>
              <a:t>ț</a:t>
            </a:r>
            <a:r>
              <a:rPr lang="en-GB" sz="1800" dirty="0"/>
              <a:t>a </a:t>
            </a:r>
            <a:r>
              <a:rPr lang="ro-RO" sz="1800" dirty="0"/>
              <a:t>î</a:t>
            </a:r>
            <a:r>
              <a:rPr lang="en-GB" sz="1800" dirty="0"/>
              <a:t>n </a:t>
            </a:r>
            <a:r>
              <a:rPr lang="en-GB" sz="1800" dirty="0" err="1"/>
              <a:t>regiunile</a:t>
            </a:r>
            <a:r>
              <a:rPr lang="en-GB" sz="1800" dirty="0"/>
              <a:t> de </a:t>
            </a:r>
            <a:r>
              <a:rPr lang="en-GB" sz="1800" dirty="0" err="1"/>
              <a:t>dezvoltare</a:t>
            </a:r>
            <a:r>
              <a:rPr lang="en-GB" sz="1800" dirty="0"/>
              <a:t> </a:t>
            </a:r>
            <a:r>
              <a:rPr lang="en-GB" sz="1800" dirty="0" err="1"/>
              <a:t>vizate</a:t>
            </a:r>
            <a:r>
              <a:rPr lang="en-GB" sz="1800" dirty="0"/>
              <a:t> de </a:t>
            </a:r>
            <a:r>
              <a:rPr lang="en-GB" sz="1800" dirty="0" err="1"/>
              <a:t>proiect</a:t>
            </a:r>
            <a:r>
              <a:rPr lang="en-GB" sz="1800" dirty="0"/>
              <a:t> (</a:t>
            </a:r>
            <a:r>
              <a:rPr lang="en-GB" sz="1800" dirty="0" err="1"/>
              <a:t>Sud</a:t>
            </a:r>
            <a:r>
              <a:rPr lang="en-GB" sz="1800" dirty="0"/>
              <a:t>-Est).</a:t>
            </a:r>
            <a:endParaRPr lang="ro-RO" sz="1800" dirty="0"/>
          </a:p>
          <a:p>
            <a:pPr marL="0" indent="0" algn="just">
              <a:buNone/>
            </a:pPr>
            <a:endParaRPr lang="ro-RO" sz="18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2000" dirty="0"/>
              <a:t>Din </a:t>
            </a:r>
            <a:r>
              <a:rPr lang="en-GB" sz="2000" dirty="0" err="1"/>
              <a:t>grupul</a:t>
            </a:r>
            <a:r>
              <a:rPr lang="en-GB" sz="2000" dirty="0"/>
              <a:t> </a:t>
            </a:r>
            <a:r>
              <a:rPr lang="ro-RO" sz="2000" dirty="0"/>
              <a:t>ț</a:t>
            </a:r>
            <a:r>
              <a:rPr lang="en-GB" sz="2000" dirty="0" err="1"/>
              <a:t>int</a:t>
            </a:r>
            <a:r>
              <a:rPr lang="ro-RO" sz="2000" dirty="0"/>
              <a:t>ă</a:t>
            </a:r>
            <a:r>
              <a:rPr lang="en-GB" sz="2000" dirty="0"/>
              <a:t> total 375 de </a:t>
            </a:r>
            <a:r>
              <a:rPr lang="en-GB" sz="2000" dirty="0" err="1"/>
              <a:t>tineri</a:t>
            </a:r>
            <a:r>
              <a:rPr lang="en-GB" sz="2000" dirty="0"/>
              <a:t> NEETs cu </a:t>
            </a:r>
            <a:r>
              <a:rPr lang="en-GB" sz="2000" dirty="0" err="1"/>
              <a:t>domiciliul</a:t>
            </a:r>
            <a:r>
              <a:rPr lang="en-GB" sz="2000" dirty="0"/>
              <a:t> </a:t>
            </a:r>
            <a:r>
              <a:rPr lang="en-GB" sz="2000" dirty="0" err="1"/>
              <a:t>sau</a:t>
            </a:r>
            <a:r>
              <a:rPr lang="en-GB" sz="2000" dirty="0"/>
              <a:t> re</a:t>
            </a:r>
            <a:r>
              <a:rPr lang="ro-RO" sz="2000" dirty="0"/>
              <a:t>ș</a:t>
            </a:r>
            <a:r>
              <a:rPr lang="en-GB" sz="2000" dirty="0" err="1"/>
              <a:t>edin</a:t>
            </a:r>
            <a:r>
              <a:rPr lang="ro-RO" sz="2000" dirty="0"/>
              <a:t>ț</a:t>
            </a:r>
            <a:r>
              <a:rPr lang="en-GB" sz="2000" dirty="0"/>
              <a:t>a </a:t>
            </a:r>
            <a:r>
              <a:rPr lang="ro-RO" sz="2000" dirty="0"/>
              <a:t>î</a:t>
            </a:r>
            <a:r>
              <a:rPr lang="en-GB" sz="2000" dirty="0"/>
              <a:t>n </a:t>
            </a:r>
            <a:r>
              <a:rPr lang="en-GB" sz="2000" dirty="0" err="1"/>
              <a:t>regiunea</a:t>
            </a:r>
            <a:r>
              <a:rPr lang="en-GB" sz="2000" dirty="0"/>
              <a:t> de Sud-Est 10,13%, </a:t>
            </a:r>
            <a:r>
              <a:rPr lang="en-GB" sz="2000" dirty="0" err="1"/>
              <a:t>respectiv</a:t>
            </a:r>
            <a:r>
              <a:rPr lang="en-GB" sz="2000" dirty="0"/>
              <a:t> minim </a:t>
            </a:r>
            <a:r>
              <a:rPr lang="en-GB" sz="2000" b="1" dirty="0"/>
              <a:t>38 de </a:t>
            </a:r>
            <a:r>
              <a:rPr lang="en-GB" sz="2000" b="1" dirty="0" err="1"/>
              <a:t>persoane</a:t>
            </a:r>
            <a:r>
              <a:rPr lang="en-GB" sz="2000" b="1" dirty="0"/>
              <a:t> </a:t>
            </a:r>
            <a:r>
              <a:rPr lang="en-GB" sz="2000" b="1" dirty="0" err="1"/>
              <a:t>vor</a:t>
            </a:r>
            <a:r>
              <a:rPr lang="en-GB" sz="2000" b="1" dirty="0"/>
              <a:t> fi de </a:t>
            </a:r>
            <a:r>
              <a:rPr lang="en-GB" sz="2000" b="1" dirty="0" err="1"/>
              <a:t>etnie</a:t>
            </a:r>
            <a:r>
              <a:rPr lang="en-GB" sz="2000" b="1" dirty="0"/>
              <a:t> </a:t>
            </a:r>
            <a:r>
              <a:rPr lang="en-GB" sz="2000" b="1" dirty="0" err="1"/>
              <a:t>rrom</a:t>
            </a:r>
            <a:r>
              <a:rPr lang="ro-RO" sz="2000" b="1" dirty="0"/>
              <a:t>ă</a:t>
            </a:r>
            <a:r>
              <a:rPr lang="en-GB" sz="2000" b="1" dirty="0"/>
              <a:t> </a:t>
            </a:r>
            <a:r>
              <a:rPr lang="ro-RO" sz="2000" dirty="0" err="1"/>
              <a:t>ș</a:t>
            </a:r>
            <a:r>
              <a:rPr lang="en-GB" sz="2000" dirty="0" err="1"/>
              <a:t>i</a:t>
            </a:r>
            <a:r>
              <a:rPr lang="en-GB" sz="2000" dirty="0"/>
              <a:t>  20,27%, </a:t>
            </a:r>
            <a:r>
              <a:rPr lang="en-GB" sz="2000" dirty="0" err="1"/>
              <a:t>respectiv</a:t>
            </a:r>
            <a:r>
              <a:rPr lang="en-GB" sz="2000" dirty="0"/>
              <a:t> </a:t>
            </a:r>
            <a:r>
              <a:rPr lang="en-GB" sz="2000" b="1" dirty="0"/>
              <a:t>76 de </a:t>
            </a:r>
            <a:r>
              <a:rPr lang="en-GB" sz="2000" b="1" dirty="0" err="1"/>
              <a:t>persoane</a:t>
            </a:r>
            <a:r>
              <a:rPr lang="en-GB" sz="2000" b="1" dirty="0"/>
              <a:t>, </a:t>
            </a:r>
            <a:r>
              <a:rPr lang="en-GB" sz="2000" b="1" dirty="0" err="1"/>
              <a:t>vor</a:t>
            </a:r>
            <a:r>
              <a:rPr lang="en-GB" sz="2000" b="1" dirty="0"/>
              <a:t> fi din </a:t>
            </a:r>
            <a:r>
              <a:rPr lang="en-GB" sz="2000" b="1" dirty="0" err="1"/>
              <a:t>mediul</a:t>
            </a:r>
            <a:r>
              <a:rPr lang="en-GB" sz="2000" b="1" dirty="0"/>
              <a:t> rural</a:t>
            </a:r>
            <a:r>
              <a:rPr lang="ro-RO" sz="2000" b="1" dirty="0"/>
              <a:t>.</a:t>
            </a:r>
            <a:endParaRPr lang="en-GB" sz="2000" b="1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FACC9C-8373-F6C3-D9FB-5ACEE13DF0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057" y="337343"/>
            <a:ext cx="57531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21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13A7C-24D7-1074-D037-0569F275D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o-RO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075E6-0355-6D6B-3E1B-DD4D0A5E2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o-RO" sz="2600" dirty="0"/>
              <a:t>   </a:t>
            </a:r>
            <a:r>
              <a:rPr lang="en-GB" sz="2600" b="1" dirty="0" err="1"/>
              <a:t>Activitățile</a:t>
            </a:r>
            <a:r>
              <a:rPr lang="en-GB" sz="2600" b="1" dirty="0"/>
              <a:t> </a:t>
            </a:r>
            <a:r>
              <a:rPr lang="ro-RO" sz="2600" b="1" dirty="0"/>
              <a:t>desfășurate în cadrul </a:t>
            </a:r>
            <a:r>
              <a:rPr lang="en-GB" sz="2600" b="1" dirty="0" err="1"/>
              <a:t>proiectului</a:t>
            </a:r>
            <a:r>
              <a:rPr lang="en-GB" sz="2600" b="1" dirty="0"/>
              <a:t> </a:t>
            </a:r>
            <a:r>
              <a:rPr lang="ro-RO" sz="2600" b="1" dirty="0"/>
              <a:t>au fost</a:t>
            </a:r>
            <a:r>
              <a:rPr lang="en-GB" sz="2600" b="1" dirty="0"/>
              <a:t> </a:t>
            </a:r>
            <a:r>
              <a:rPr lang="en-GB" sz="2600" b="1" dirty="0" err="1"/>
              <a:t>următoarele</a:t>
            </a:r>
            <a:r>
              <a:rPr lang="en-GB" sz="2600" b="1" dirty="0"/>
              <a:t>:</a:t>
            </a:r>
            <a:endParaRPr lang="ro-RO" sz="2600" b="1" dirty="0"/>
          </a:p>
          <a:p>
            <a:pPr marL="0" indent="0">
              <a:buNone/>
            </a:pPr>
            <a:endParaRPr lang="en-GB" sz="2600" dirty="0"/>
          </a:p>
          <a:p>
            <a:pPr algn="just"/>
            <a:r>
              <a:rPr lang="en-GB" sz="2200" dirty="0"/>
              <a:t>A0 – </a:t>
            </a:r>
            <a:r>
              <a:rPr lang="en-GB" sz="2200" dirty="0" err="1"/>
              <a:t>Managementul</a:t>
            </a:r>
            <a:r>
              <a:rPr lang="en-GB" sz="2200" dirty="0"/>
              <a:t> </a:t>
            </a:r>
            <a:r>
              <a:rPr lang="en-GB" sz="2200" dirty="0" err="1"/>
              <a:t>proiectului</a:t>
            </a:r>
            <a:r>
              <a:rPr lang="ro-RO" sz="2200" dirty="0"/>
              <a:t>;</a:t>
            </a:r>
            <a:endParaRPr lang="en-GB" sz="2200" dirty="0"/>
          </a:p>
          <a:p>
            <a:pPr algn="just"/>
            <a:r>
              <a:rPr lang="en-GB" sz="2200" dirty="0"/>
              <a:t>A1 –  </a:t>
            </a:r>
            <a:r>
              <a:rPr lang="en-GB" sz="2200" dirty="0" err="1"/>
              <a:t>Contactarea</a:t>
            </a:r>
            <a:r>
              <a:rPr lang="en-GB" sz="2200" dirty="0"/>
              <a:t> </a:t>
            </a:r>
            <a:r>
              <a:rPr lang="ro-RO" sz="2200" dirty="0"/>
              <a:t>ș</a:t>
            </a:r>
            <a:r>
              <a:rPr lang="en-GB" sz="2200" dirty="0" err="1"/>
              <a:t>i</a:t>
            </a:r>
            <a:r>
              <a:rPr lang="en-GB" sz="2200" dirty="0"/>
              <a:t> </a:t>
            </a:r>
            <a:r>
              <a:rPr lang="ro-RO" sz="2200" dirty="0"/>
              <a:t>î</a:t>
            </a:r>
            <a:r>
              <a:rPr lang="en-GB" sz="2200" dirty="0" err="1"/>
              <a:t>nregistrarea</a:t>
            </a:r>
            <a:r>
              <a:rPr lang="en-GB" sz="2200" dirty="0"/>
              <a:t> </a:t>
            </a:r>
            <a:r>
              <a:rPr lang="ro-RO" sz="2200" dirty="0"/>
              <a:t>î</a:t>
            </a:r>
            <a:r>
              <a:rPr lang="en-GB" sz="2200" dirty="0"/>
              <a:t>n </a:t>
            </a:r>
            <a:r>
              <a:rPr lang="en-GB" sz="2200" dirty="0" err="1"/>
              <a:t>grupul</a:t>
            </a:r>
            <a:r>
              <a:rPr lang="en-GB" sz="2200" dirty="0"/>
              <a:t> </a:t>
            </a:r>
            <a:r>
              <a:rPr lang="ro-RO" sz="2200" dirty="0"/>
              <a:t>ț</a:t>
            </a:r>
            <a:r>
              <a:rPr lang="en-GB" sz="2200" dirty="0"/>
              <a:t>int</a:t>
            </a:r>
            <a:r>
              <a:rPr lang="ro-RO" sz="2200" dirty="0"/>
              <a:t>ă</a:t>
            </a:r>
            <a:r>
              <a:rPr lang="en-GB" sz="2200" dirty="0"/>
              <a:t> a </a:t>
            </a:r>
            <a:r>
              <a:rPr lang="en-GB" sz="2200" dirty="0" err="1"/>
              <a:t>tinerilor</a:t>
            </a:r>
            <a:r>
              <a:rPr lang="en-GB" sz="2200" dirty="0"/>
              <a:t> NEETs;</a:t>
            </a:r>
          </a:p>
          <a:p>
            <a:pPr algn="just"/>
            <a:r>
              <a:rPr lang="en-GB" sz="2200" dirty="0"/>
              <a:t>A2 – </a:t>
            </a:r>
            <a:r>
              <a:rPr lang="en-GB" sz="2200" dirty="0" err="1"/>
              <a:t>Campanie</a:t>
            </a:r>
            <a:r>
              <a:rPr lang="en-GB" sz="2200" dirty="0"/>
              <a:t> de </a:t>
            </a:r>
            <a:r>
              <a:rPr lang="en-GB" sz="2200" dirty="0" err="1"/>
              <a:t>informare</a:t>
            </a:r>
            <a:r>
              <a:rPr lang="en-GB" sz="2200" dirty="0"/>
              <a:t> </a:t>
            </a:r>
            <a:r>
              <a:rPr lang="ro-RO" sz="2200" dirty="0"/>
              <a:t>ș</a:t>
            </a:r>
            <a:r>
              <a:rPr lang="en-GB" sz="2200" dirty="0" err="1"/>
              <a:t>i</a:t>
            </a:r>
            <a:r>
              <a:rPr lang="en-GB" sz="2200" dirty="0"/>
              <a:t> </a:t>
            </a:r>
            <a:r>
              <a:rPr lang="en-GB" sz="2200" dirty="0" err="1"/>
              <a:t>promovare</a:t>
            </a:r>
            <a:r>
              <a:rPr lang="en-GB" sz="2200" dirty="0"/>
              <a:t> </a:t>
            </a:r>
            <a:r>
              <a:rPr lang="en-GB" sz="2200" dirty="0" err="1"/>
              <a:t>în</a:t>
            </a:r>
            <a:r>
              <a:rPr lang="en-GB" sz="2200" dirty="0"/>
              <a:t> </a:t>
            </a:r>
            <a:r>
              <a:rPr lang="en-GB" sz="2200" dirty="0" err="1"/>
              <a:t>rândul</a:t>
            </a:r>
            <a:r>
              <a:rPr lang="en-GB" sz="2200" dirty="0"/>
              <a:t> </a:t>
            </a:r>
            <a:r>
              <a:rPr lang="en-GB" sz="2200" dirty="0" err="1"/>
              <a:t>tinerilor</a:t>
            </a:r>
            <a:r>
              <a:rPr lang="en-GB" sz="2200" dirty="0"/>
              <a:t> </a:t>
            </a:r>
            <a:r>
              <a:rPr lang="en-GB" sz="2200" dirty="0" err="1"/>
              <a:t>în</a:t>
            </a:r>
            <a:r>
              <a:rPr lang="en-GB" sz="2200" dirty="0"/>
              <a:t> </a:t>
            </a:r>
            <a:r>
              <a:rPr lang="en-GB" sz="2200" dirty="0" err="1"/>
              <a:t>vederea</a:t>
            </a:r>
            <a:r>
              <a:rPr lang="en-GB" sz="2200" dirty="0"/>
              <a:t> </a:t>
            </a:r>
            <a:r>
              <a:rPr lang="en-GB" sz="2200" dirty="0" err="1"/>
              <a:t>identific</a:t>
            </a:r>
            <a:r>
              <a:rPr lang="ro-RO" sz="2200" dirty="0"/>
              <a:t>ă</a:t>
            </a:r>
            <a:r>
              <a:rPr lang="en-GB" sz="2200" dirty="0" err="1"/>
              <a:t>rii</a:t>
            </a:r>
            <a:r>
              <a:rPr lang="en-GB" sz="2200" dirty="0"/>
              <a:t> </a:t>
            </a:r>
            <a:r>
              <a:rPr lang="en-GB" sz="2200" dirty="0" err="1"/>
              <a:t>persoanelor</a:t>
            </a:r>
            <a:r>
              <a:rPr lang="en-GB" sz="2200" dirty="0"/>
              <a:t> cu </a:t>
            </a:r>
            <a:r>
              <a:rPr lang="en-GB" sz="2200" dirty="0" err="1"/>
              <a:t>vârsta</a:t>
            </a:r>
            <a:r>
              <a:rPr lang="en-GB" sz="2200" dirty="0"/>
              <a:t> </a:t>
            </a:r>
            <a:r>
              <a:rPr lang="en-GB" sz="2200" dirty="0" err="1"/>
              <a:t>între</a:t>
            </a:r>
            <a:r>
              <a:rPr lang="en-GB" sz="2200" dirty="0"/>
              <a:t> 16 </a:t>
            </a:r>
            <a:r>
              <a:rPr lang="en-GB" sz="2200" dirty="0" err="1"/>
              <a:t>si</a:t>
            </a:r>
            <a:r>
              <a:rPr lang="en-GB" sz="2200" dirty="0"/>
              <a:t> 29 de ani care nu sunt </a:t>
            </a:r>
            <a:r>
              <a:rPr lang="en-GB" sz="2200" dirty="0" err="1"/>
              <a:t>ocupa</a:t>
            </a:r>
            <a:r>
              <a:rPr lang="ro-RO" sz="2200" dirty="0"/>
              <a:t>te</a:t>
            </a:r>
            <a:r>
              <a:rPr lang="en-GB" sz="2200" dirty="0"/>
              <a:t> </a:t>
            </a:r>
            <a:r>
              <a:rPr lang="ro-RO" sz="2200" dirty="0"/>
              <a:t>ș</a:t>
            </a:r>
            <a:r>
              <a:rPr lang="en-GB" sz="2200" dirty="0" err="1"/>
              <a:t>i</a:t>
            </a:r>
            <a:r>
              <a:rPr lang="en-GB" sz="2200" dirty="0"/>
              <a:t> nu </a:t>
            </a:r>
            <a:r>
              <a:rPr lang="en-GB" sz="2200" dirty="0" err="1"/>
              <a:t>urmeaz</a:t>
            </a:r>
            <a:r>
              <a:rPr lang="ro-RO" sz="2200" dirty="0"/>
              <a:t>ă</a:t>
            </a:r>
            <a:r>
              <a:rPr lang="en-GB" sz="2200" dirty="0"/>
              <a:t> </a:t>
            </a:r>
            <a:r>
              <a:rPr lang="en-GB" sz="2200" dirty="0" err="1"/>
              <a:t>nicio</a:t>
            </a:r>
            <a:r>
              <a:rPr lang="en-GB" sz="2200" dirty="0"/>
              <a:t> forma de </a:t>
            </a:r>
            <a:r>
              <a:rPr lang="en-GB" sz="2200" dirty="0" err="1"/>
              <a:t>educatie</a:t>
            </a:r>
            <a:r>
              <a:rPr lang="en-GB" sz="2200" dirty="0"/>
              <a:t>  </a:t>
            </a:r>
            <a:r>
              <a:rPr lang="en-GB" sz="2200" dirty="0" err="1"/>
              <a:t>sau</a:t>
            </a:r>
            <a:r>
              <a:rPr lang="en-GB" sz="2200" dirty="0"/>
              <a:t> </a:t>
            </a:r>
            <a:r>
              <a:rPr lang="en-GB" sz="2200" dirty="0" err="1"/>
              <a:t>formare</a:t>
            </a:r>
            <a:r>
              <a:rPr lang="en-GB" sz="2200" dirty="0"/>
              <a:t> </a:t>
            </a:r>
            <a:r>
              <a:rPr lang="en-GB" sz="2200" dirty="0" err="1"/>
              <a:t>în</a:t>
            </a:r>
            <a:r>
              <a:rPr lang="en-GB" sz="2200" dirty="0"/>
              <a:t> </a:t>
            </a:r>
            <a:r>
              <a:rPr lang="en-GB" sz="2200" dirty="0" err="1"/>
              <a:t>vederea</a:t>
            </a:r>
            <a:r>
              <a:rPr lang="en-GB" sz="2200" dirty="0"/>
              <a:t> </a:t>
            </a:r>
            <a:r>
              <a:rPr lang="en-GB" sz="2200" dirty="0" err="1"/>
              <a:t>direc</a:t>
            </a:r>
            <a:r>
              <a:rPr lang="ro-RO" sz="2200" dirty="0"/>
              <a:t>ț</a:t>
            </a:r>
            <a:r>
              <a:rPr lang="en-GB" sz="2200" dirty="0" err="1"/>
              <a:t>iona</a:t>
            </a:r>
            <a:r>
              <a:rPr lang="ro-RO" sz="2200" dirty="0"/>
              <a:t>ă</a:t>
            </a:r>
            <a:r>
              <a:rPr lang="en-GB" sz="2200" dirty="0" err="1"/>
              <a:t>rii</a:t>
            </a:r>
            <a:r>
              <a:rPr lang="en-GB" sz="2200" dirty="0"/>
              <a:t> </a:t>
            </a:r>
            <a:r>
              <a:rPr lang="en-GB" sz="2200" dirty="0" err="1"/>
              <a:t>acestora</a:t>
            </a:r>
            <a:r>
              <a:rPr lang="en-GB" sz="2200" dirty="0"/>
              <a:t> c</a:t>
            </a:r>
            <a:r>
              <a:rPr lang="ro-RO" sz="2200" dirty="0"/>
              <a:t>ă</a:t>
            </a:r>
            <a:r>
              <a:rPr lang="en-GB" sz="2200" dirty="0" err="1"/>
              <a:t>tre</a:t>
            </a:r>
            <a:r>
              <a:rPr lang="en-GB" sz="2200" dirty="0"/>
              <a:t> SPO </a:t>
            </a:r>
            <a:r>
              <a:rPr lang="en-GB" sz="2200" dirty="0" err="1"/>
              <a:t>în</a:t>
            </a:r>
            <a:r>
              <a:rPr lang="en-GB" sz="2200" dirty="0"/>
              <a:t> </a:t>
            </a:r>
            <a:r>
              <a:rPr lang="en-GB" sz="2200" dirty="0" err="1"/>
              <a:t>vederea</a:t>
            </a:r>
            <a:r>
              <a:rPr lang="en-GB" sz="2200" dirty="0"/>
              <a:t> </a:t>
            </a:r>
            <a:r>
              <a:rPr lang="en-GB" sz="2200" dirty="0" err="1"/>
              <a:t>înregistrarii</a:t>
            </a:r>
            <a:r>
              <a:rPr lang="en-GB" sz="2200" dirty="0"/>
              <a:t> </a:t>
            </a:r>
            <a:r>
              <a:rPr lang="ro-RO" sz="2200" dirty="0" err="1"/>
              <a:t>ș</a:t>
            </a:r>
            <a:r>
              <a:rPr lang="en-GB" sz="2200" dirty="0" err="1"/>
              <a:t>i</a:t>
            </a:r>
            <a:r>
              <a:rPr lang="en-GB" sz="2200" dirty="0"/>
              <a:t> </a:t>
            </a:r>
            <a:r>
              <a:rPr lang="en-GB" sz="2200" dirty="0" err="1"/>
              <a:t>profil</a:t>
            </a:r>
            <a:r>
              <a:rPr lang="ro-RO" sz="2200" dirty="0"/>
              <a:t>ă</a:t>
            </a:r>
            <a:r>
              <a:rPr lang="en-GB" sz="2200" dirty="0" err="1"/>
              <a:t>rii</a:t>
            </a:r>
            <a:r>
              <a:rPr lang="en-GB" sz="2200" dirty="0"/>
              <a:t>;</a:t>
            </a:r>
          </a:p>
          <a:p>
            <a:pPr algn="just"/>
            <a:r>
              <a:rPr lang="en-GB" sz="2200" dirty="0"/>
              <a:t>A3 – </a:t>
            </a:r>
            <a:r>
              <a:rPr lang="en-GB" sz="2200" dirty="0" err="1"/>
              <a:t>Derularea</a:t>
            </a:r>
            <a:r>
              <a:rPr lang="en-GB" sz="2200" dirty="0"/>
              <a:t> </a:t>
            </a:r>
            <a:r>
              <a:rPr lang="en-GB" sz="2200" dirty="0" err="1"/>
              <a:t>programelor</a:t>
            </a:r>
            <a:r>
              <a:rPr lang="en-GB" sz="2200" dirty="0"/>
              <a:t> de </a:t>
            </a:r>
            <a:r>
              <a:rPr lang="en-GB" sz="2200" dirty="0" err="1"/>
              <a:t>formare</a:t>
            </a:r>
            <a:r>
              <a:rPr lang="en-GB" sz="2200" dirty="0"/>
              <a:t> </a:t>
            </a:r>
            <a:r>
              <a:rPr lang="en-GB" sz="2200" dirty="0" err="1"/>
              <a:t>profesional</a:t>
            </a:r>
            <a:r>
              <a:rPr lang="ro-RO" sz="2200" dirty="0"/>
              <a:t>ă</a:t>
            </a:r>
            <a:r>
              <a:rPr lang="en-GB" sz="2200" dirty="0"/>
              <a:t>;</a:t>
            </a:r>
          </a:p>
          <a:p>
            <a:pPr algn="just"/>
            <a:r>
              <a:rPr lang="en-GB" sz="2200" dirty="0"/>
              <a:t>A4 – </a:t>
            </a:r>
            <a:r>
              <a:rPr lang="en-GB" sz="2200" dirty="0" err="1"/>
              <a:t>Furnizarea</a:t>
            </a:r>
            <a:r>
              <a:rPr lang="en-GB" sz="2200" dirty="0"/>
              <a:t> de </a:t>
            </a:r>
            <a:r>
              <a:rPr lang="en-GB" sz="2200" dirty="0" err="1"/>
              <a:t>servicii</a:t>
            </a:r>
            <a:r>
              <a:rPr lang="en-GB" sz="2200" dirty="0"/>
              <a:t> </a:t>
            </a:r>
            <a:r>
              <a:rPr lang="en-GB" sz="2200" dirty="0" err="1"/>
              <a:t>specializate</a:t>
            </a:r>
            <a:r>
              <a:rPr lang="en-GB" sz="2200" dirty="0"/>
              <a:t> </a:t>
            </a:r>
            <a:r>
              <a:rPr lang="en-GB" sz="2200" dirty="0" err="1"/>
              <a:t>pentru</a:t>
            </a:r>
            <a:r>
              <a:rPr lang="en-GB" sz="2200" dirty="0"/>
              <a:t> </a:t>
            </a:r>
            <a:r>
              <a:rPr lang="en-GB" sz="2200" dirty="0" err="1"/>
              <a:t>stimularea</a:t>
            </a:r>
            <a:r>
              <a:rPr lang="en-GB" sz="2200" dirty="0"/>
              <a:t> </a:t>
            </a:r>
            <a:r>
              <a:rPr lang="en-GB" sz="2200" dirty="0" err="1"/>
              <a:t>ocup</a:t>
            </a:r>
            <a:r>
              <a:rPr lang="ro-RO" sz="2200" dirty="0"/>
              <a:t>ă</a:t>
            </a:r>
            <a:r>
              <a:rPr lang="en-GB" sz="2200" dirty="0" err="1"/>
              <a:t>rii</a:t>
            </a:r>
            <a:r>
              <a:rPr lang="en-GB" sz="2200" dirty="0"/>
              <a:t>;</a:t>
            </a:r>
          </a:p>
          <a:p>
            <a:pPr algn="just"/>
            <a:r>
              <a:rPr lang="en-GB" sz="2200" dirty="0"/>
              <a:t>A5 – </a:t>
            </a:r>
            <a:r>
              <a:rPr lang="en-GB" sz="2200" dirty="0" err="1"/>
              <a:t>Susținerea</a:t>
            </a:r>
            <a:r>
              <a:rPr lang="en-GB" sz="2200" dirty="0"/>
              <a:t> </a:t>
            </a:r>
            <a:r>
              <a:rPr lang="en-GB" sz="2200" dirty="0" err="1"/>
              <a:t>antreprenoriatului</a:t>
            </a:r>
            <a:r>
              <a:rPr lang="en-GB" sz="2200" dirty="0"/>
              <a:t>, </a:t>
            </a:r>
            <a:r>
              <a:rPr lang="en-GB" sz="2200" dirty="0" err="1"/>
              <a:t>inclusiv</a:t>
            </a:r>
            <a:r>
              <a:rPr lang="en-GB" sz="2200" dirty="0"/>
              <a:t> a </a:t>
            </a:r>
            <a:r>
              <a:rPr lang="en-GB" sz="2200" dirty="0" err="1"/>
              <a:t>ocup</a:t>
            </a:r>
            <a:r>
              <a:rPr lang="ro-RO" sz="2200" dirty="0"/>
              <a:t>ă</a:t>
            </a:r>
            <a:r>
              <a:rPr lang="en-GB" sz="2200" dirty="0" err="1"/>
              <a:t>rii</a:t>
            </a:r>
            <a:r>
              <a:rPr lang="en-GB" sz="2200" dirty="0"/>
              <a:t> pe </a:t>
            </a:r>
            <a:r>
              <a:rPr lang="en-GB" sz="2200" dirty="0" err="1"/>
              <a:t>cont-propriu</a:t>
            </a:r>
            <a:r>
              <a:rPr lang="en-GB" sz="2200" dirty="0"/>
              <a:t>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6052CC-D34A-7DE6-04F0-F131D68A1E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057" y="337343"/>
            <a:ext cx="57531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490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CE515-F151-20A8-6820-24F44ABC4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o-RO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B460E-5896-D98E-96EE-82089A74E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096" y="1868655"/>
            <a:ext cx="10381129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b="1" dirty="0">
                <a:solidFill>
                  <a:schemeClr val="accent1"/>
                </a:solidFill>
              </a:rPr>
              <a:t>REZULTATE OBȚINUTE</a:t>
            </a:r>
          </a:p>
          <a:p>
            <a:pPr marL="0" indent="0">
              <a:buNone/>
            </a:pPr>
            <a:endParaRPr lang="ro-RO" sz="1200" b="1" dirty="0"/>
          </a:p>
          <a:p>
            <a:pPr marL="0" indent="0" algn="just">
              <a:buNone/>
            </a:pPr>
            <a:r>
              <a:rPr lang="ro-RO" sz="1600" b="1" dirty="0"/>
              <a:t>R0.1.6</a:t>
            </a:r>
            <a:r>
              <a:rPr lang="ro-RO" sz="1400" b="1" dirty="0"/>
              <a:t> </a:t>
            </a:r>
            <a:r>
              <a:rPr lang="ro-RO" sz="1400" dirty="0"/>
              <a:t>- Implementarea măsurilor minime de informare și publicitate,  conform celor stabilite în Orientari privind accesarea finanțărilor în cadrul programului Operațional Capital Uman 2014-2020, cu modificările și completările ulterioare, adică minim următoarele 3 măsuri de </a:t>
            </a:r>
            <a:r>
              <a:rPr lang="it-IT" sz="1400" dirty="0"/>
              <a:t>informare </a:t>
            </a:r>
            <a:r>
              <a:rPr lang="ro-RO" sz="1400" dirty="0"/>
              <a:t>ș</a:t>
            </a:r>
            <a:r>
              <a:rPr lang="it-IT" sz="1400" dirty="0"/>
              <a:t>i publicitate: asigurarea vizibilit</a:t>
            </a:r>
            <a:r>
              <a:rPr lang="ro-RO" sz="1400" dirty="0"/>
              <a:t>ăț</a:t>
            </a:r>
            <a:r>
              <a:rPr lang="it-IT" sz="1400" dirty="0"/>
              <a:t>ii proiectului (prin expunerea unui banner, precum </a:t>
            </a:r>
            <a:r>
              <a:rPr lang="ro-RO" sz="1400" dirty="0"/>
              <a:t>ș</a:t>
            </a:r>
            <a:r>
              <a:rPr lang="it-IT" sz="1400" dirty="0"/>
              <a:t>i a unor afi</a:t>
            </a:r>
            <a:r>
              <a:rPr lang="ro-RO" sz="1400" dirty="0"/>
              <a:t>ș</a:t>
            </a:r>
            <a:r>
              <a:rPr lang="it-IT" sz="1400" dirty="0"/>
              <a:t>e de tip A3) la sediul de implementare al proiectului</a:t>
            </a:r>
            <a:r>
              <a:rPr lang="ro-RO" sz="1400" dirty="0"/>
              <a:t> - </a:t>
            </a:r>
            <a:r>
              <a:rPr lang="ro-RO" sz="1400" b="1" dirty="0">
                <a:solidFill>
                  <a:schemeClr val="accent1"/>
                </a:solidFill>
              </a:rPr>
              <a:t>Au fost implementate măsuri de informare și publicitate prin realizarea și expunerea unui  banner de 4 m x1,5 m, banner 250 x100, roll-up 80x200, afișe A3 la sediul de implementare al proiectului;</a:t>
            </a:r>
          </a:p>
          <a:p>
            <a:pPr marL="0" indent="0" algn="just">
              <a:buNone/>
            </a:pPr>
            <a:endParaRPr lang="ro-RO" sz="1400" b="1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en-GB" sz="1600" b="1" dirty="0"/>
              <a:t>R1.1</a:t>
            </a:r>
            <a:r>
              <a:rPr lang="ro-RO" sz="1600" b="1" dirty="0"/>
              <a:t> </a:t>
            </a:r>
            <a:r>
              <a:rPr lang="ro-RO" sz="1400" dirty="0"/>
              <a:t>- </a:t>
            </a:r>
            <a:r>
              <a:rPr lang="en-GB" sz="1400" dirty="0"/>
              <a:t>375 </a:t>
            </a:r>
            <a:r>
              <a:rPr lang="en-GB" sz="1400" dirty="0" err="1"/>
              <a:t>persoane</a:t>
            </a:r>
            <a:r>
              <a:rPr lang="en-GB" sz="1400" dirty="0"/>
              <a:t> </a:t>
            </a:r>
            <a:r>
              <a:rPr lang="en-GB" sz="1400" dirty="0" err="1"/>
              <a:t>identificate</a:t>
            </a:r>
            <a:r>
              <a:rPr lang="en-GB" sz="1400" dirty="0"/>
              <a:t>, </a:t>
            </a:r>
            <a:r>
              <a:rPr lang="en-GB" sz="1400" dirty="0" err="1"/>
              <a:t>tineri</a:t>
            </a:r>
            <a:r>
              <a:rPr lang="en-GB" sz="1400" dirty="0"/>
              <a:t> NEETs </a:t>
            </a:r>
            <a:r>
              <a:rPr lang="ro-RO" sz="1400" dirty="0"/>
              <a:t>ș</a:t>
            </a:r>
            <a:r>
              <a:rPr lang="en-GB" sz="1400" dirty="0" err="1"/>
              <a:t>omeri</a:t>
            </a:r>
            <a:r>
              <a:rPr lang="en-GB" sz="1400" dirty="0"/>
              <a:t> cu v</a:t>
            </a:r>
            <a:r>
              <a:rPr lang="ro-RO" sz="1400" dirty="0"/>
              <a:t>â</a:t>
            </a:r>
            <a:r>
              <a:rPr lang="en-GB" sz="1400" dirty="0" err="1"/>
              <a:t>rsta</a:t>
            </a:r>
            <a:r>
              <a:rPr lang="en-GB" sz="1400" dirty="0"/>
              <a:t> </a:t>
            </a:r>
            <a:r>
              <a:rPr lang="ro-RO" sz="1400" dirty="0"/>
              <a:t>în</a:t>
            </a:r>
            <a:r>
              <a:rPr lang="en-GB" sz="1400" dirty="0" err="1"/>
              <a:t>tre</a:t>
            </a:r>
            <a:r>
              <a:rPr lang="en-GB" sz="1400" dirty="0"/>
              <a:t> 16 -29 </a:t>
            </a:r>
            <a:r>
              <a:rPr lang="en-GB" sz="1400" dirty="0" err="1"/>
              <a:t>ani</a:t>
            </a:r>
            <a:r>
              <a:rPr lang="en-GB" sz="1400" dirty="0"/>
              <a:t>,</a:t>
            </a:r>
            <a:r>
              <a:rPr lang="ro-RO" sz="1400" dirty="0"/>
              <a:t> </a:t>
            </a:r>
            <a:r>
              <a:rPr lang="en-GB" sz="1400" dirty="0"/>
              <a:t>care sunt </a:t>
            </a:r>
            <a:r>
              <a:rPr lang="ro-RO" sz="1400" dirty="0"/>
              <a:t>î</a:t>
            </a:r>
            <a:r>
              <a:rPr lang="en-GB" sz="1400" dirty="0" err="1"/>
              <a:t>nreg</a:t>
            </a:r>
            <a:r>
              <a:rPr lang="ro-RO" sz="1400" dirty="0"/>
              <a:t>istrați</a:t>
            </a:r>
            <a:r>
              <a:rPr lang="en-GB" sz="1400" dirty="0"/>
              <a:t> </a:t>
            </a:r>
            <a:r>
              <a:rPr lang="ro-RO" sz="1400" dirty="0"/>
              <a:t>î</a:t>
            </a:r>
            <a:r>
              <a:rPr lang="en-GB" sz="1400" dirty="0"/>
              <a:t>n SPO din reg</a:t>
            </a:r>
            <a:r>
              <a:rPr lang="ro-RO" sz="1400" dirty="0"/>
              <a:t>iunea</a:t>
            </a:r>
            <a:r>
              <a:rPr lang="en-GB" sz="1400" dirty="0"/>
              <a:t> </a:t>
            </a:r>
            <a:r>
              <a:rPr lang="en-GB" sz="1400" dirty="0" err="1"/>
              <a:t>Sud</a:t>
            </a:r>
            <a:r>
              <a:rPr lang="en-GB" sz="1400" dirty="0"/>
              <a:t>-Est</a:t>
            </a:r>
            <a:r>
              <a:rPr lang="ro-RO" sz="1400" dirty="0"/>
              <a:t> - </a:t>
            </a:r>
            <a:r>
              <a:rPr lang="ro-RO" sz="1400" b="1" dirty="0">
                <a:solidFill>
                  <a:schemeClr val="accent1"/>
                </a:solidFill>
              </a:rPr>
              <a:t>Au fost identificate un număr de 530 de persoane, rezultat îndeplinit în procent de 141,33%</a:t>
            </a:r>
          </a:p>
          <a:p>
            <a:pPr marL="0" indent="0" algn="just">
              <a:buNone/>
            </a:pPr>
            <a:endParaRPr lang="ro-RO" sz="1400" b="1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ro-RO" sz="1600" b="1" dirty="0"/>
              <a:t>R1.2 </a:t>
            </a:r>
            <a:r>
              <a:rPr lang="ro-RO" sz="1400" dirty="0"/>
              <a:t>-</a:t>
            </a:r>
            <a:r>
              <a:rPr lang="ro-RO" sz="1400" b="1" dirty="0"/>
              <a:t> </a:t>
            </a:r>
            <a:r>
              <a:rPr lang="ro-RO" sz="1400" dirty="0"/>
              <a:t>375 persoane selectate în grupul țintă - </a:t>
            </a:r>
            <a:r>
              <a:rPr lang="fr-FR" sz="1400" b="1" dirty="0">
                <a:solidFill>
                  <a:schemeClr val="accent1"/>
                </a:solidFill>
              </a:rPr>
              <a:t>Au </a:t>
            </a:r>
            <a:r>
              <a:rPr lang="fr-FR" sz="1400" b="1" dirty="0" err="1">
                <a:solidFill>
                  <a:schemeClr val="accent1"/>
                </a:solidFill>
              </a:rPr>
              <a:t>fost</a:t>
            </a:r>
            <a:r>
              <a:rPr lang="fr-FR" sz="1400" b="1" dirty="0">
                <a:solidFill>
                  <a:schemeClr val="accent1"/>
                </a:solidFill>
              </a:rPr>
              <a:t> </a:t>
            </a:r>
            <a:r>
              <a:rPr lang="ro-RO" sz="1400" b="1" dirty="0">
                <a:solidFill>
                  <a:schemeClr val="accent1"/>
                </a:solidFill>
              </a:rPr>
              <a:t>selectate și înregistrate în grupul țintă al proiectului </a:t>
            </a:r>
            <a:r>
              <a:rPr lang="fr-FR" sz="1400" b="1" dirty="0">
                <a:solidFill>
                  <a:schemeClr val="accent1"/>
                </a:solidFill>
              </a:rPr>
              <a:t>un </a:t>
            </a:r>
            <a:r>
              <a:rPr lang="fr-FR" sz="1400" b="1" dirty="0" err="1">
                <a:solidFill>
                  <a:schemeClr val="accent1"/>
                </a:solidFill>
              </a:rPr>
              <a:t>număr</a:t>
            </a:r>
            <a:r>
              <a:rPr lang="fr-FR" sz="1400" b="1" dirty="0">
                <a:solidFill>
                  <a:schemeClr val="accent1"/>
                </a:solidFill>
              </a:rPr>
              <a:t> de </a:t>
            </a:r>
            <a:r>
              <a:rPr lang="ro-RO" sz="1400" b="1" dirty="0">
                <a:solidFill>
                  <a:schemeClr val="accent1"/>
                </a:solidFill>
              </a:rPr>
              <a:t>493</a:t>
            </a:r>
            <a:r>
              <a:rPr lang="fr-FR" sz="1400" b="1" dirty="0">
                <a:solidFill>
                  <a:schemeClr val="accent1"/>
                </a:solidFill>
              </a:rPr>
              <a:t> de </a:t>
            </a:r>
            <a:r>
              <a:rPr lang="fr-FR" sz="1400" b="1" dirty="0" err="1">
                <a:solidFill>
                  <a:schemeClr val="accent1"/>
                </a:solidFill>
              </a:rPr>
              <a:t>persoane</a:t>
            </a:r>
            <a:r>
              <a:rPr lang="ro-RO" sz="1400" b="1" dirty="0">
                <a:solidFill>
                  <a:schemeClr val="accent1"/>
                </a:solidFill>
              </a:rPr>
              <a:t>, tineri NEETs șomeri cu vârsta între 16 - 29 ani, înregistrați la SPO din regiunea Sud-Est, din care 266 de femei, 227 bărbați</a:t>
            </a:r>
            <a:r>
              <a:rPr lang="ro-RO" sz="1400" b="1">
                <a:solidFill>
                  <a:schemeClr val="accent1"/>
                </a:solidFill>
              </a:rPr>
              <a:t>, 56 </a:t>
            </a:r>
            <a:r>
              <a:rPr lang="ro-RO" sz="1400" b="1" dirty="0">
                <a:solidFill>
                  <a:schemeClr val="accent1"/>
                </a:solidFill>
              </a:rPr>
              <a:t>rromi, 309 din mediul rural, 229 cu grad de ocupabilitate C (greu ocupabil) și D (foarte greu ocupabil), rezultat îndeplinit în procent de 131,47%</a:t>
            </a:r>
          </a:p>
          <a:p>
            <a:pPr marL="0" indent="0">
              <a:buNone/>
            </a:pPr>
            <a:endParaRPr lang="it-IT" sz="1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ro-RO" sz="12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sz="1200" b="1" dirty="0">
              <a:solidFill>
                <a:srgbClr val="00B05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BC2E49-3EDA-C14C-B526-32083FCCEA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057" y="337343"/>
            <a:ext cx="57531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662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7F94C-D4DF-6430-E3D2-53D5B0BC4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o-RO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2EFEF-B7A7-8658-6B4D-942EA0874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974" y="1825625"/>
            <a:ext cx="10686826" cy="4351338"/>
          </a:xfrm>
        </p:spPr>
        <p:txBody>
          <a:bodyPr/>
          <a:lstStyle/>
          <a:p>
            <a:pPr marL="0" indent="0">
              <a:buNone/>
            </a:pPr>
            <a:endParaRPr lang="ro-RO" sz="1200" dirty="0"/>
          </a:p>
          <a:p>
            <a:pPr marL="0" indent="0">
              <a:buNone/>
            </a:pPr>
            <a:endParaRPr lang="en-GB" b="1" dirty="0">
              <a:solidFill>
                <a:srgbClr val="00B05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108DC8-5C71-48AA-2A93-647D728CF9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057" y="337343"/>
            <a:ext cx="5753100" cy="13811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66974" y="1721034"/>
            <a:ext cx="1054249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o-RO" sz="1400" b="1" dirty="0"/>
          </a:p>
          <a:p>
            <a:r>
              <a:rPr lang="it-IT" sz="1600" b="1" dirty="0"/>
              <a:t>R2</a:t>
            </a:r>
            <a:r>
              <a:rPr lang="ro-RO" sz="1400" b="1" dirty="0"/>
              <a:t> - </a:t>
            </a:r>
            <a:r>
              <a:rPr lang="it-IT" sz="1400" dirty="0"/>
              <a:t>36 campanii de informare </a:t>
            </a:r>
            <a:r>
              <a:rPr lang="ro-RO" sz="1400" dirty="0"/>
              <a:t>ș</a:t>
            </a:r>
            <a:r>
              <a:rPr lang="it-IT" sz="1400" dirty="0"/>
              <a:t>i promovare </a:t>
            </a:r>
            <a:r>
              <a:rPr lang="ro-RO" sz="1400" dirty="0"/>
              <a:t>î</a:t>
            </a:r>
            <a:r>
              <a:rPr lang="it-IT" sz="1400" dirty="0"/>
              <a:t>n vederea identific</a:t>
            </a:r>
            <a:r>
              <a:rPr lang="ro-RO" sz="1400" dirty="0"/>
              <a:t>ă</a:t>
            </a:r>
            <a:r>
              <a:rPr lang="it-IT" sz="1400" dirty="0"/>
              <a:t>rii </a:t>
            </a:r>
            <a:r>
              <a:rPr lang="ro-RO" sz="1400" dirty="0"/>
              <a:t>ș</a:t>
            </a:r>
            <a:r>
              <a:rPr lang="it-IT" sz="1400" dirty="0"/>
              <a:t>i </a:t>
            </a:r>
            <a:r>
              <a:rPr lang="ro-RO" sz="1400" dirty="0"/>
              <a:t>î</a:t>
            </a:r>
            <a:r>
              <a:rPr lang="it-IT" sz="1400" dirty="0"/>
              <a:t>nscrierii </a:t>
            </a:r>
            <a:r>
              <a:rPr lang="ro-RO" sz="1400" dirty="0"/>
              <a:t>î</a:t>
            </a:r>
            <a:r>
              <a:rPr lang="it-IT" sz="1400" dirty="0"/>
              <a:t>n grupul </a:t>
            </a:r>
            <a:r>
              <a:rPr lang="ro-RO" sz="1400" dirty="0"/>
              <a:t>ț</a:t>
            </a:r>
            <a:r>
              <a:rPr lang="it-IT" sz="1400" dirty="0"/>
              <a:t>int</a:t>
            </a:r>
            <a:r>
              <a:rPr lang="ro-RO" sz="1400" dirty="0"/>
              <a:t>ă</a:t>
            </a:r>
            <a:r>
              <a:rPr lang="it-IT" sz="1400" dirty="0"/>
              <a:t> a 375 persoane – tineri NEET</a:t>
            </a:r>
            <a:r>
              <a:rPr lang="ro-RO" sz="1400" dirty="0"/>
              <a:t>s -</a:t>
            </a:r>
            <a:r>
              <a:rPr lang="it-IT" sz="1400" dirty="0"/>
              <a:t>1080 </a:t>
            </a:r>
            <a:r>
              <a:rPr lang="ro-RO" sz="1400" dirty="0"/>
              <a:t>de </a:t>
            </a:r>
            <a:r>
              <a:rPr lang="it-IT" sz="1400" dirty="0"/>
              <a:t>pers</a:t>
            </a:r>
            <a:r>
              <a:rPr lang="ro-RO" sz="1400" dirty="0"/>
              <a:t>oane</a:t>
            </a:r>
            <a:r>
              <a:rPr lang="it-IT" sz="1400" dirty="0"/>
              <a:t> informate</a:t>
            </a:r>
            <a:r>
              <a:rPr lang="ro-RO" sz="1400" dirty="0"/>
              <a:t> - </a:t>
            </a:r>
            <a:r>
              <a:rPr lang="ro-RO" sz="1400" b="1" dirty="0">
                <a:solidFill>
                  <a:schemeClr val="accent1"/>
                </a:solidFill>
              </a:rPr>
              <a:t>Au fost informate și s-au promovat  beneficiile proiectului unui număr de 1080 de persoane, rezultat îndeplinit în procent de 100%</a:t>
            </a:r>
            <a:endParaRPr lang="ro-RO" sz="1400" dirty="0">
              <a:solidFill>
                <a:schemeClr val="accent1"/>
              </a:solidFill>
            </a:endParaRPr>
          </a:p>
          <a:p>
            <a:endParaRPr lang="ro-RO" sz="1400" dirty="0">
              <a:solidFill>
                <a:schemeClr val="accent1"/>
              </a:solidFill>
            </a:endParaRPr>
          </a:p>
          <a:p>
            <a:r>
              <a:rPr lang="ro-RO" sz="1600" b="1" dirty="0"/>
              <a:t>R3</a:t>
            </a:r>
            <a:r>
              <a:rPr lang="ro-RO" sz="1400" dirty="0">
                <a:solidFill>
                  <a:srgbClr val="00B050"/>
                </a:solidFill>
              </a:rPr>
              <a:t> </a:t>
            </a:r>
            <a:r>
              <a:rPr lang="ro-RO" sz="1400" dirty="0"/>
              <a:t>- 300 persoane, tineri NEETS, beneficiare de servicii de formare profesională – </a:t>
            </a:r>
            <a:r>
              <a:rPr lang="ro-RO" sz="1400" b="1" dirty="0">
                <a:solidFill>
                  <a:schemeClr val="accent1"/>
                </a:solidFill>
              </a:rPr>
              <a:t>Au beneficiat de servicii de formare profesională, curs calificare nivel 2 lucrator comercial cu o durată de 360 de ore și au obținut certificate de calificare un număr de 165 de persoane. La această dată mai sunt în curs de desfășurare 3 serii de curs, cu examene de absolvire în datele de 4 și 7 august. Au fost organizate 16 grupe de curs în județele Galați (Cudalbi, Pechea, Jorăști, Brăhășesti, Tecuci, Barcea) Vrancea (Mărășesti, Valea Sării) Buzău (Ramnicu Sărat), Tulcea (Peceneaga), rezultat estimat a se realiza în procent de 69%</a:t>
            </a:r>
          </a:p>
          <a:p>
            <a:endParaRPr lang="ro-RO" sz="1400" b="1" i="1" dirty="0">
              <a:solidFill>
                <a:schemeClr val="accent1"/>
              </a:solidFill>
            </a:endParaRPr>
          </a:p>
          <a:p>
            <a:pPr algn="ctr"/>
            <a:r>
              <a:rPr lang="ro-RO" sz="1400" b="1" i="1" dirty="0"/>
              <a:t>Participanții la cursuri au primit subvenție de participare la curs, în valoare de 1800 lei ( 5 lei/oră) , cu condiția obținerii certificatului de calificare. Cursanții au primit materiale de curs precum și alte materiale inscripționate conform prevederilor Manualului de identitate vizuală.</a:t>
            </a:r>
          </a:p>
          <a:p>
            <a:endParaRPr lang="ro-RO" sz="1400" b="1" dirty="0">
              <a:solidFill>
                <a:srgbClr val="7030A0"/>
              </a:solidFill>
            </a:endParaRPr>
          </a:p>
          <a:p>
            <a:r>
              <a:rPr lang="it-IT" sz="1600" b="1" dirty="0"/>
              <a:t>R4</a:t>
            </a:r>
            <a:r>
              <a:rPr lang="ro-RO" sz="1600" b="1" dirty="0"/>
              <a:t> </a:t>
            </a:r>
            <a:r>
              <a:rPr lang="ro-RO" sz="1400" b="1" dirty="0">
                <a:solidFill>
                  <a:srgbClr val="7030A0"/>
                </a:solidFill>
              </a:rPr>
              <a:t>- </a:t>
            </a:r>
            <a:r>
              <a:rPr lang="it-IT" sz="1400" dirty="0"/>
              <a:t>375 </a:t>
            </a:r>
            <a:r>
              <a:rPr lang="ro-RO" sz="1400" dirty="0"/>
              <a:t>t</a:t>
            </a:r>
            <a:r>
              <a:rPr lang="it-IT" sz="1400" dirty="0"/>
              <a:t>ineri NEETs </a:t>
            </a:r>
            <a:r>
              <a:rPr lang="ro-RO" sz="1400" dirty="0"/>
              <a:t>ș</a:t>
            </a:r>
            <a:r>
              <a:rPr lang="it-IT" sz="1400" dirty="0"/>
              <a:t>omeri cu varsta </a:t>
            </a:r>
            <a:r>
              <a:rPr lang="ro-RO" sz="1400" dirty="0"/>
              <a:t>î</a:t>
            </a:r>
            <a:r>
              <a:rPr lang="it-IT" sz="1400" dirty="0"/>
              <a:t>ntre 16 -29 ani mediate</a:t>
            </a:r>
            <a:r>
              <a:rPr lang="ro-RO" sz="1400" dirty="0"/>
              <a:t> </a:t>
            </a:r>
            <a:r>
              <a:rPr lang="ro-RO" sz="1400" dirty="0">
                <a:solidFill>
                  <a:srgbClr val="7030A0"/>
                </a:solidFill>
              </a:rPr>
              <a:t>- </a:t>
            </a:r>
            <a:r>
              <a:rPr lang="fr-FR" sz="1400" b="1" dirty="0">
                <a:solidFill>
                  <a:schemeClr val="accent1"/>
                </a:solidFill>
              </a:rPr>
              <a:t>Au </a:t>
            </a:r>
            <a:r>
              <a:rPr lang="fr-FR" sz="1400" b="1" dirty="0" err="1">
                <a:solidFill>
                  <a:schemeClr val="accent1"/>
                </a:solidFill>
              </a:rPr>
              <a:t>beneficiat</a:t>
            </a:r>
            <a:r>
              <a:rPr lang="fr-FR" sz="1400" b="1" dirty="0">
                <a:solidFill>
                  <a:schemeClr val="accent1"/>
                </a:solidFill>
              </a:rPr>
              <a:t> de </a:t>
            </a:r>
            <a:r>
              <a:rPr lang="fr-FR" sz="1400" b="1" dirty="0" err="1">
                <a:solidFill>
                  <a:schemeClr val="accent1"/>
                </a:solidFill>
              </a:rPr>
              <a:t>servicii</a:t>
            </a:r>
            <a:r>
              <a:rPr lang="fr-FR" sz="1400" b="1" dirty="0">
                <a:solidFill>
                  <a:schemeClr val="accent1"/>
                </a:solidFill>
              </a:rPr>
              <a:t> de </a:t>
            </a:r>
            <a:r>
              <a:rPr lang="ro-RO" sz="1400" b="1" dirty="0">
                <a:solidFill>
                  <a:schemeClr val="accent1"/>
                </a:solidFill>
              </a:rPr>
              <a:t>mediere  un număr de 493 de tineri NEETs înscriși în grupul țintă al proiectului (recomandări parcurs profesional, întocmire CV și scrisoare de intenție, participare interviu, tehnici de căutare a unui loc de muncă), rezultat îndeplinit în procent de 131,47%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303239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1722</Words>
  <Application>Microsoft Office PowerPoint</Application>
  <PresentationFormat>Widescreen</PresentationFormat>
  <Paragraphs>91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   CONFERINȚA DE ÎNCHIDERE PROIECT </vt:lpstr>
      <vt:lpstr> 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laptop5 laptop5</dc:creator>
  <cp:lastModifiedBy>laptop5 laptop5</cp:lastModifiedBy>
  <cp:revision>37</cp:revision>
  <dcterms:created xsi:type="dcterms:W3CDTF">2023-07-26T07:50:36Z</dcterms:created>
  <dcterms:modified xsi:type="dcterms:W3CDTF">2023-08-02T07:12:01Z</dcterms:modified>
</cp:coreProperties>
</file>